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Helvetica Neue" panose="020B0604020202020204" charset="0"/>
      <p:regular r:id="rId33"/>
      <p:bold r:id="rId34"/>
      <p:italic r:id="rId35"/>
      <p:boldItalic r:id="rId36"/>
    </p:embeddedFont>
    <p:embeddedFont>
      <p:font typeface="Source Code Pro" panose="020B0604020202020204" charset="0"/>
      <p:regular r:id="rId37"/>
      <p:bold r:id="rId38"/>
      <p:italic r:id="rId39"/>
      <p:boldItalic r:id="rId40"/>
    </p:embeddedFont>
    <p:embeddedFont>
      <p:font typeface="Tahoma" panose="020B0604030504040204" pitchFamily="34" charset="0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3AEA0E-05FD-31E7-ADC9-BA8CC26E1A79}" v="14" dt="2020-01-19T16:57:20.297"/>
  </p1510:revLst>
</p1510:revInfo>
</file>

<file path=ppt/tableStyles.xml><?xml version="1.0" encoding="utf-8"?>
<a:tblStyleLst xmlns:a="http://schemas.openxmlformats.org/drawingml/2006/main" def="{C539F650-E1D3-432D-80FD-D8F09C15E14C}">
  <a:tblStyle styleId="{C539F650-E1D3-432D-80FD-D8F09C15E14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66030D8-FB6F-479D-9072-007B0289B708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FEB"/>
          </a:solidFill>
        </a:fill>
      </a:tcStyle>
    </a:wholeTbl>
    <a:band1H>
      <a:tcTxStyle/>
      <a:tcStyle>
        <a:tcBdr/>
        <a:fill>
          <a:solidFill>
            <a:srgbClr val="CBDDD5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DDD5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1.fntdata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42" Type="http://schemas.openxmlformats.org/officeDocument/2006/relationships/font" Target="fonts/font14.fntdata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font" Target="fonts/font1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omi Tress" userId="S::ntress@dal.ca::b6a3b51a-2078-4697-bec1-168e91060ec0" providerId="AD" clId="Web-{433AEA0E-05FD-31E7-ADC9-BA8CC26E1A79}"/>
    <pc:docChg chg="modSld">
      <pc:chgData name="Naomi Tress" userId="S::ntress@dal.ca::b6a3b51a-2078-4697-bec1-168e91060ec0" providerId="AD" clId="Web-{433AEA0E-05FD-31E7-ADC9-BA8CC26E1A79}" dt="2020-01-19T16:57:20.297" v="14" actId="20577"/>
      <pc:docMkLst>
        <pc:docMk/>
      </pc:docMkLst>
      <pc:sldChg chg="modSp">
        <pc:chgData name="Naomi Tress" userId="S::ntress@dal.ca::b6a3b51a-2078-4697-bec1-168e91060ec0" providerId="AD" clId="Web-{433AEA0E-05FD-31E7-ADC9-BA8CC26E1A79}" dt="2020-01-19T16:57:20.297" v="14" actId="20577"/>
        <pc:sldMkLst>
          <pc:docMk/>
          <pc:sldMk cId="0" sldId="278"/>
        </pc:sldMkLst>
        <pc:spChg chg="mod">
          <ac:chgData name="Naomi Tress" userId="S::ntress@dal.ca::b6a3b51a-2078-4697-bec1-168e91060ec0" providerId="AD" clId="Web-{433AEA0E-05FD-31E7-ADC9-BA8CC26E1A79}" dt="2020-01-19T16:57:20.297" v="14" actId="20577"/>
          <ac:spMkLst>
            <pc:docMk/>
            <pc:sldMk cId="0" sldId="278"/>
            <ac:spMk id="39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" name="Google Shape;247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Google Shape;350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for my example body length, all 5 parameters would get the same URI as measurementTypeID.  Ideally, this URI resolves to a webservice through which OBIS can access the term in the vocabulary. And OBIS can get than the preferred label for this parameter or the definition.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51" name="Google Shape;351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7c9c1873d3_3_0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g7c9c1873d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7c9c1873d3_3_6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g7c9c1873d3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7c9c1873d3_3_12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g7c9c1873d3_3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7c9c1873d3_3_19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g7c9c1873d3_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7c9c1873d3_3_24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g7c9c1873d3_3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7c9c1873d3_3_29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g7c9c1873d3_3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7c9c1873d3_3_34:notes"/>
          <p:cNvSpPr txBox="1">
            <a:spLocks noGrp="1"/>
          </p:cNvSpPr>
          <p:nvPr>
            <p:ph type="body" idx="1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g7c9c1873d3_3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://vocab.nerc.ac.uk/collection/C17/current" TargetMode="External"/><Relationship Id="rId13" Type="http://schemas.openxmlformats.org/officeDocument/2006/relationships/image" Target="../media/image3.png"/><Relationship Id="rId3" Type="http://schemas.openxmlformats.org/officeDocument/2006/relationships/hyperlink" Target="https://www.bodc.ac.uk/resources/vocabularies/vocabulary_search/" TargetMode="External"/><Relationship Id="rId7" Type="http://schemas.openxmlformats.org/officeDocument/2006/relationships/hyperlink" Target="http://vocab.nerc.ac.uk/collection/L05/current" TargetMode="External"/><Relationship Id="rId12" Type="http://schemas.openxmlformats.org/officeDocument/2006/relationships/hyperlink" Target="http://vocab.nerc.ac.uk/collection/P06/current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vocab.nerc.ac.uk/collection/L22/current" TargetMode="External"/><Relationship Id="rId11" Type="http://schemas.openxmlformats.org/officeDocument/2006/relationships/hyperlink" Target="http://hdl.handle.net/11329/304" TargetMode="External"/><Relationship Id="rId5" Type="http://schemas.openxmlformats.org/officeDocument/2006/relationships/hyperlink" Target="http://vocab.nerc.ac.uk/collection/Q01/current/" TargetMode="External"/><Relationship Id="rId10" Type="http://schemas.openxmlformats.org/officeDocument/2006/relationships/hyperlink" Target="http://www.oceanbestpractices.net/" TargetMode="External"/><Relationship Id="rId4" Type="http://schemas.openxmlformats.org/officeDocument/2006/relationships/hyperlink" Target="http://vocab.nerc.ac.uk/collection/P01/current" TargetMode="External"/><Relationship Id="rId9" Type="http://schemas.openxmlformats.org/officeDocument/2006/relationships/hyperlink" Target="http://vocab.nerc.ac.uk/collection/S11/current/" TargetMode="Externa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hyperlink" Target="https://www.bodc.ac.uk/resources/vocabularies/vocabulary_search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obis.org/manual/e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arpha.pensoft.net/tips/From-GBIF-IPT-metadata-EML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vocab.nerc.ac.uk/collection/P01/current/OBSINDLX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vocab.nerc.ac.uk/collection/P06/current/UGRM/" TargetMode="External"/><Relationship Id="rId5" Type="http://schemas.openxmlformats.org/officeDocument/2006/relationships/hyperlink" Target="http://vocab.nerc.ac.uk/collection/P01/current/OWETBM01" TargetMode="External"/><Relationship Id="rId4" Type="http://schemas.openxmlformats.org/officeDocument/2006/relationships/hyperlink" Target="http://vocab.nerc.ac.uk/collection/P06/current/ULCM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Darwin Core Archive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Darwin Core Archive (DwC-A) is the standard for publishing biodiversity data using </a:t>
            </a:r>
            <a:r>
              <a:rPr lang="en-US">
                <a:solidFill>
                  <a:srgbClr val="FF0000"/>
                </a:solidFill>
              </a:rPr>
              <a:t>Darwin Core terms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Star-schema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65023" y="2605657"/>
            <a:ext cx="6605120" cy="4189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Event Core</a:t>
            </a:r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When to use Event Core?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When the dataset contains abiotic measurements, or other biological measurements which are related to an entire sample (not a single specimen)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When specific details are known about how a biological sample was taken and processed.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Event Core should be used in combination with the Occurrence Extension and the ExtendedMeasurementOrFact Extension.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16" name="Google Shape;216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8372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ExtendedMeasurementOrFact Extension (eMoF)</a:t>
            </a:r>
            <a:endParaRPr/>
          </a:p>
        </p:txBody>
      </p:sp>
      <p:sp>
        <p:nvSpPr>
          <p:cNvPr id="222" name="Google Shape;222;p24"/>
          <p:cNvSpPr txBox="1">
            <a:spLocks noGrp="1"/>
          </p:cNvSpPr>
          <p:nvPr>
            <p:ph type="body" idx="1"/>
          </p:nvPr>
        </p:nvSpPr>
        <p:spPr>
          <a:xfrm>
            <a:off x="254650" y="1559375"/>
            <a:ext cx="11667300" cy="55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The eMoF extension is used to store: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Organism quantifications (e.g. counts, abundance, biomass, % live cover, etc.)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Species biometrics (e.g. body length, weight, etc.)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Facts documenting a specimen (e.g. sex, lifestage, living/dead, behavior, invasiveness, etc.)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Abiotic measurements (e.g. temperature, salinity, oxygen, sediment grain size, habitat features)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Facts documenting the sampling activity (e.g. sampling device, sampled area, sampled volume, sieve mesh size).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23" name="Google Shape;223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"/>
          <p:cNvSpPr/>
          <p:nvPr/>
        </p:nvSpPr>
        <p:spPr>
          <a:xfrm>
            <a:off x="1235978" y="2101442"/>
            <a:ext cx="1233182" cy="54528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Event</a:t>
            </a:r>
            <a:endParaRPr/>
          </a:p>
        </p:txBody>
      </p:sp>
      <p:sp>
        <p:nvSpPr>
          <p:cNvPr id="229" name="Google Shape;229;p25"/>
          <p:cNvSpPr/>
          <p:nvPr/>
        </p:nvSpPr>
        <p:spPr>
          <a:xfrm>
            <a:off x="1160478" y="2791003"/>
            <a:ext cx="3294076" cy="3139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eventID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parentEventID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eventDate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habitat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minimumDepthInMeters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maximumDepthInMeters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decimalLatitude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decimalLongitude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coordinateUncertaintyInMeters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footprintWKT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modified</a:t>
            </a:r>
            <a:endParaRPr/>
          </a:p>
        </p:txBody>
      </p:sp>
      <p:sp>
        <p:nvSpPr>
          <p:cNvPr id="230" name="Google Shape;230;p25"/>
          <p:cNvSpPr/>
          <p:nvPr/>
        </p:nvSpPr>
        <p:spPr>
          <a:xfrm>
            <a:off x="4525581" y="2791003"/>
            <a:ext cx="3201798" cy="3139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eventID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occurrenceID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scientificName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scientificNameAuthorship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scientificNameID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kingdom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taxonRank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identificationQualifier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occurrenceStatus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basisOfRecord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modified</a:t>
            </a:r>
            <a:endParaRPr/>
          </a:p>
        </p:txBody>
      </p:sp>
      <p:sp>
        <p:nvSpPr>
          <p:cNvPr id="231" name="Google Shape;231;p25"/>
          <p:cNvSpPr/>
          <p:nvPr/>
        </p:nvSpPr>
        <p:spPr>
          <a:xfrm>
            <a:off x="4592693" y="2089278"/>
            <a:ext cx="1455769" cy="54528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Occurrences</a:t>
            </a:r>
            <a:endParaRPr/>
          </a:p>
        </p:txBody>
      </p:sp>
      <p:cxnSp>
        <p:nvCxnSpPr>
          <p:cNvPr id="232" name="Google Shape;232;p25"/>
          <p:cNvCxnSpPr/>
          <p:nvPr/>
        </p:nvCxnSpPr>
        <p:spPr>
          <a:xfrm>
            <a:off x="2021747" y="2986481"/>
            <a:ext cx="2503834" cy="838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3" name="Google Shape;233;p25"/>
          <p:cNvSpPr/>
          <p:nvPr/>
        </p:nvSpPr>
        <p:spPr>
          <a:xfrm>
            <a:off x="8411081" y="2097741"/>
            <a:ext cx="2385550" cy="545284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MeasurementOrFacts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8411081" y="2782614"/>
            <a:ext cx="2916573" cy="3139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measurementID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eventID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occurrenceID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measurementType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measurementTypeID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measurementValue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measurementValueID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measurementUnit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measurementUnitID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measurementAccuracy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measurementRemarks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5" name="Google Shape;235;p25"/>
          <p:cNvCxnSpPr/>
          <p:nvPr/>
        </p:nvCxnSpPr>
        <p:spPr>
          <a:xfrm>
            <a:off x="5519956" y="2994870"/>
            <a:ext cx="2891100" cy="285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36" name="Google Shape;236;p25"/>
          <p:cNvCxnSpPr/>
          <p:nvPr/>
        </p:nvCxnSpPr>
        <p:spPr>
          <a:xfrm>
            <a:off x="5907248" y="3280095"/>
            <a:ext cx="2503800" cy="285300"/>
          </a:xfrm>
          <a:prstGeom prst="bentConnector3">
            <a:avLst>
              <a:gd name="adj1" fmla="val 32243"/>
            </a:avLst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37" name="Google Shape;237;p25"/>
          <p:cNvSpPr/>
          <p:nvPr/>
        </p:nvSpPr>
        <p:spPr>
          <a:xfrm>
            <a:off x="10767267" y="3937132"/>
            <a:ext cx="1337765" cy="293615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NERC vocab</a:t>
            </a:r>
            <a:endParaRPr/>
          </a:p>
        </p:txBody>
      </p:sp>
      <p:sp>
        <p:nvSpPr>
          <p:cNvPr id="238" name="Google Shape;238;p25"/>
          <p:cNvSpPr/>
          <p:nvPr/>
        </p:nvSpPr>
        <p:spPr>
          <a:xfrm>
            <a:off x="10767267" y="4471637"/>
            <a:ext cx="1337765" cy="293615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NERC vocab</a:t>
            </a:r>
            <a:endParaRPr/>
          </a:p>
        </p:txBody>
      </p:sp>
      <p:sp>
        <p:nvSpPr>
          <p:cNvPr id="239" name="Google Shape;239;p25"/>
          <p:cNvSpPr/>
          <p:nvPr/>
        </p:nvSpPr>
        <p:spPr>
          <a:xfrm>
            <a:off x="10767267" y="4982566"/>
            <a:ext cx="1337765" cy="293615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NERC vocab</a:t>
            </a:r>
            <a:endParaRPr/>
          </a:p>
        </p:txBody>
      </p:sp>
      <p:cxnSp>
        <p:nvCxnSpPr>
          <p:cNvPr id="240" name="Google Shape;240;p25"/>
          <p:cNvCxnSpPr>
            <a:endCxn id="237" idx="1"/>
          </p:cNvCxnSpPr>
          <p:nvPr/>
        </p:nvCxnSpPr>
        <p:spPr>
          <a:xfrm>
            <a:off x="10563267" y="4083940"/>
            <a:ext cx="2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41" name="Google Shape;241;p25"/>
          <p:cNvCxnSpPr/>
          <p:nvPr/>
        </p:nvCxnSpPr>
        <p:spPr>
          <a:xfrm>
            <a:off x="10563137" y="4618444"/>
            <a:ext cx="204130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42" name="Google Shape;242;p25"/>
          <p:cNvCxnSpPr/>
          <p:nvPr/>
        </p:nvCxnSpPr>
        <p:spPr>
          <a:xfrm>
            <a:off x="10563137" y="5129373"/>
            <a:ext cx="204130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3" name="Google Shape;243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DwC terms </a:t>
            </a:r>
            <a:endParaRPr/>
          </a:p>
        </p:txBody>
      </p:sp>
      <p:pic>
        <p:nvPicPr>
          <p:cNvPr id="244" name="Google Shape;244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0" name="Google Shape;250;p26"/>
          <p:cNvCxnSpPr/>
          <p:nvPr/>
        </p:nvCxnSpPr>
        <p:spPr>
          <a:xfrm rot="-5400000" flipH="1">
            <a:off x="4701299" y="3604524"/>
            <a:ext cx="859200" cy="806100"/>
          </a:xfrm>
          <a:prstGeom prst="bentConnector2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251" name="Google Shape;251;p26"/>
          <p:cNvCxnSpPr/>
          <p:nvPr/>
        </p:nvCxnSpPr>
        <p:spPr>
          <a:xfrm rot="-5400000" flipH="1">
            <a:off x="3247783" y="2664654"/>
            <a:ext cx="709500" cy="522600"/>
          </a:xfrm>
          <a:prstGeom prst="bentConnector2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252" name="Google Shape;252;p26"/>
          <p:cNvSpPr txBox="1">
            <a:spLocks noGrp="1"/>
          </p:cNvSpPr>
          <p:nvPr>
            <p:ph type="title"/>
          </p:nvPr>
        </p:nvSpPr>
        <p:spPr>
          <a:xfrm>
            <a:off x="315814" y="233306"/>
            <a:ext cx="8892480" cy="936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b="1"/>
              <a:t>Event Core – OBIS-ENV-Data schema</a:t>
            </a:r>
            <a:endParaRPr/>
          </a:p>
        </p:txBody>
      </p:sp>
      <p:sp>
        <p:nvSpPr>
          <p:cNvPr id="253" name="Google Shape;253;p26"/>
          <p:cNvSpPr/>
          <p:nvPr/>
        </p:nvSpPr>
        <p:spPr>
          <a:xfrm>
            <a:off x="2637540" y="1484785"/>
            <a:ext cx="1298221" cy="1154768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 1</a:t>
            </a:r>
            <a:endParaRPr/>
          </a:p>
        </p:txBody>
      </p:sp>
      <p:cxnSp>
        <p:nvCxnSpPr>
          <p:cNvPr id="254" name="Google Shape;254;p26"/>
          <p:cNvCxnSpPr>
            <a:stCxn id="255" idx="7"/>
            <a:endCxn id="256" idx="1"/>
          </p:cNvCxnSpPr>
          <p:nvPr/>
        </p:nvCxnSpPr>
        <p:spPr>
          <a:xfrm rot="10800000" flipH="1">
            <a:off x="4992460" y="2352429"/>
            <a:ext cx="1389900" cy="56460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6" name="Google Shape;256;p26"/>
          <p:cNvSpPr/>
          <p:nvPr/>
        </p:nvSpPr>
        <p:spPr>
          <a:xfrm>
            <a:off x="6382290" y="2111139"/>
            <a:ext cx="1298222" cy="482599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2700" cap="flat" cmpd="sng">
            <a:solidFill>
              <a:srgbClr val="BA8C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eMoF A1</a:t>
            </a:r>
            <a:endParaRPr/>
          </a:p>
        </p:txBody>
      </p:sp>
      <p:cxnSp>
        <p:nvCxnSpPr>
          <p:cNvPr id="257" name="Google Shape;257;p26"/>
          <p:cNvCxnSpPr>
            <a:stCxn id="258" idx="1"/>
            <a:endCxn id="259" idx="1"/>
          </p:cNvCxnSpPr>
          <p:nvPr/>
        </p:nvCxnSpPr>
        <p:spPr>
          <a:xfrm rot="10800000" flipH="1">
            <a:off x="8934133" y="4437226"/>
            <a:ext cx="548400" cy="104550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259" name="Google Shape;259;p26"/>
          <p:cNvSpPr/>
          <p:nvPr/>
        </p:nvSpPr>
        <p:spPr>
          <a:xfrm>
            <a:off x="9482454" y="4219554"/>
            <a:ext cx="1298222" cy="435115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eMoF B1</a:t>
            </a:r>
            <a:endParaRPr/>
          </a:p>
        </p:txBody>
      </p:sp>
      <p:sp>
        <p:nvSpPr>
          <p:cNvPr id="260" name="Google Shape;260;p26"/>
          <p:cNvSpPr/>
          <p:nvPr/>
        </p:nvSpPr>
        <p:spPr>
          <a:xfrm>
            <a:off x="5807969" y="5640309"/>
            <a:ext cx="1098639" cy="914400"/>
          </a:xfrm>
          <a:prstGeom prst="heptagon">
            <a:avLst>
              <a:gd name="hf" fmla="val 102572"/>
              <a:gd name="vf" fmla="val 105210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Occ 2</a:t>
            </a:r>
            <a:endParaRPr/>
          </a:p>
        </p:txBody>
      </p:sp>
      <p:sp>
        <p:nvSpPr>
          <p:cNvPr id="261" name="Google Shape;261;p26"/>
          <p:cNvSpPr/>
          <p:nvPr/>
        </p:nvSpPr>
        <p:spPr>
          <a:xfrm>
            <a:off x="4223793" y="5559281"/>
            <a:ext cx="1020503" cy="914400"/>
          </a:xfrm>
          <a:prstGeom prst="heptagon">
            <a:avLst>
              <a:gd name="hf" fmla="val 102572"/>
              <a:gd name="vf" fmla="val 105210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Occ 3</a:t>
            </a:r>
            <a:endParaRPr/>
          </a:p>
        </p:txBody>
      </p:sp>
      <p:cxnSp>
        <p:nvCxnSpPr>
          <p:cNvPr id="262" name="Google Shape;262;p26"/>
          <p:cNvCxnSpPr>
            <a:endCxn id="261" idx="0"/>
          </p:cNvCxnSpPr>
          <p:nvPr/>
        </p:nvCxnSpPr>
        <p:spPr>
          <a:xfrm flipH="1">
            <a:off x="5143235" y="4778290"/>
            <a:ext cx="570900" cy="96210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63" name="Google Shape;263;p26"/>
          <p:cNvCxnSpPr>
            <a:endCxn id="260" idx="6"/>
          </p:cNvCxnSpPr>
          <p:nvPr/>
        </p:nvCxnSpPr>
        <p:spPr>
          <a:xfrm>
            <a:off x="6191989" y="4937409"/>
            <a:ext cx="165300" cy="70290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64" name="Google Shape;264;p26"/>
          <p:cNvCxnSpPr/>
          <p:nvPr/>
        </p:nvCxnSpPr>
        <p:spPr>
          <a:xfrm>
            <a:off x="6868102" y="4640190"/>
            <a:ext cx="641063" cy="368228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65" name="Google Shape;265;p26"/>
          <p:cNvCxnSpPr>
            <a:stCxn id="260" idx="1"/>
            <a:endCxn id="266" idx="1"/>
          </p:cNvCxnSpPr>
          <p:nvPr/>
        </p:nvCxnSpPr>
        <p:spPr>
          <a:xfrm>
            <a:off x="6906611" y="6228366"/>
            <a:ext cx="792300" cy="3840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266" name="Google Shape;266;p26"/>
          <p:cNvSpPr/>
          <p:nvPr/>
        </p:nvSpPr>
        <p:spPr>
          <a:xfrm>
            <a:off x="7698803" y="6086739"/>
            <a:ext cx="1298222" cy="359833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eMoF B2</a:t>
            </a:r>
            <a:endParaRPr/>
          </a:p>
        </p:txBody>
      </p:sp>
      <p:cxnSp>
        <p:nvCxnSpPr>
          <p:cNvPr id="267" name="Google Shape;267;p26"/>
          <p:cNvCxnSpPr>
            <a:stCxn id="261" idx="5"/>
            <a:endCxn id="268" idx="3"/>
          </p:cNvCxnSpPr>
          <p:nvPr/>
        </p:nvCxnSpPr>
        <p:spPr>
          <a:xfrm rot="10800000">
            <a:off x="3793854" y="5487790"/>
            <a:ext cx="531000" cy="25260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268" name="Google Shape;268;p26"/>
          <p:cNvSpPr/>
          <p:nvPr/>
        </p:nvSpPr>
        <p:spPr>
          <a:xfrm>
            <a:off x="2495600" y="5296938"/>
            <a:ext cx="1298222" cy="381890"/>
          </a:xfrm>
          <a:prstGeom prst="roundRect">
            <a:avLst>
              <a:gd name="adj" fmla="val 16667"/>
            </a:avLst>
          </a:prstGeom>
          <a:solidFill>
            <a:schemeClr val="accent6"/>
          </a:solidFill>
          <a:ln w="12700" cap="flat" cmpd="sng">
            <a:solidFill>
              <a:srgbClr val="517E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eMoF B3</a:t>
            </a:r>
            <a:endParaRPr/>
          </a:p>
        </p:txBody>
      </p:sp>
      <p:cxnSp>
        <p:nvCxnSpPr>
          <p:cNvPr id="269" name="Google Shape;269;p26"/>
          <p:cNvCxnSpPr>
            <a:endCxn id="270" idx="1"/>
          </p:cNvCxnSpPr>
          <p:nvPr/>
        </p:nvCxnSpPr>
        <p:spPr>
          <a:xfrm rot="10800000" flipH="1">
            <a:off x="6670132" y="3161902"/>
            <a:ext cx="1514100" cy="848700"/>
          </a:xfrm>
          <a:prstGeom prst="straightConnector1">
            <a:avLst/>
          </a:prstGeom>
          <a:noFill/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0" name="Google Shape;270;p26"/>
          <p:cNvSpPr/>
          <p:nvPr/>
        </p:nvSpPr>
        <p:spPr>
          <a:xfrm>
            <a:off x="8184232" y="2915645"/>
            <a:ext cx="1298222" cy="492514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 w="12700" cap="flat" cmpd="sng">
            <a:solidFill>
              <a:srgbClr val="BA8C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eMoF A2</a:t>
            </a:r>
            <a:endParaRPr/>
          </a:p>
        </p:txBody>
      </p:sp>
      <p:sp>
        <p:nvSpPr>
          <p:cNvPr id="258" name="Google Shape;258;p26"/>
          <p:cNvSpPr/>
          <p:nvPr/>
        </p:nvSpPr>
        <p:spPr>
          <a:xfrm>
            <a:off x="7888923" y="4894669"/>
            <a:ext cx="1045208" cy="914400"/>
          </a:xfrm>
          <a:prstGeom prst="heptagon">
            <a:avLst>
              <a:gd name="hf" fmla="val 102572"/>
              <a:gd name="vf" fmla="val 105210"/>
            </a:avLst>
          </a:prstGeom>
          <a:gradFill>
            <a:gsLst>
              <a:gs pos="0">
                <a:srgbClr val="F08B54"/>
              </a:gs>
              <a:gs pos="50000">
                <a:srgbClr val="F67A26"/>
              </a:gs>
              <a:gs pos="100000">
                <a:srgbClr val="E36A18"/>
              </a:gs>
            </a:gsLst>
            <a:lin ang="5400000" scaled="0"/>
          </a:gradFill>
          <a:ln w="952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Occ 1</a:t>
            </a:r>
            <a:endParaRPr/>
          </a:p>
        </p:txBody>
      </p:sp>
      <p:sp>
        <p:nvSpPr>
          <p:cNvPr id="255" name="Google Shape;255;p26"/>
          <p:cNvSpPr/>
          <p:nvPr/>
        </p:nvSpPr>
        <p:spPr>
          <a:xfrm>
            <a:off x="3884359" y="2747917"/>
            <a:ext cx="1298221" cy="1154768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 1.1</a:t>
            </a:r>
            <a:endParaRPr/>
          </a:p>
        </p:txBody>
      </p:sp>
      <p:sp>
        <p:nvSpPr>
          <p:cNvPr id="271" name="Google Shape;271;p26"/>
          <p:cNvSpPr/>
          <p:nvPr/>
        </p:nvSpPr>
        <p:spPr>
          <a:xfrm>
            <a:off x="5569881" y="3796155"/>
            <a:ext cx="1298221" cy="1154768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Event 1.1.1</a:t>
            </a:r>
            <a:endParaRPr/>
          </a:p>
        </p:txBody>
      </p:sp>
      <p:cxnSp>
        <p:nvCxnSpPr>
          <p:cNvPr id="272" name="Google Shape;272;p26"/>
          <p:cNvCxnSpPr>
            <a:endCxn id="255" idx="4"/>
          </p:cNvCxnSpPr>
          <p:nvPr/>
        </p:nvCxnSpPr>
        <p:spPr>
          <a:xfrm rot="10800000">
            <a:off x="4533469" y="3902685"/>
            <a:ext cx="1274400" cy="464400"/>
          </a:xfrm>
          <a:prstGeom prst="bentConnector2">
            <a:avLst/>
          </a:prstGeom>
          <a:noFill/>
          <a:ln w="317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73" name="Google Shape;273;p26"/>
          <p:cNvCxnSpPr/>
          <p:nvPr/>
        </p:nvCxnSpPr>
        <p:spPr>
          <a:xfrm rot="10800000">
            <a:off x="6677982" y="4803739"/>
            <a:ext cx="1314449" cy="293967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74" name="Google Shape;274;p26"/>
          <p:cNvCxnSpPr>
            <a:endCxn id="271" idx="4"/>
          </p:cNvCxnSpPr>
          <p:nvPr/>
        </p:nvCxnSpPr>
        <p:spPr>
          <a:xfrm rot="10800000">
            <a:off x="6218991" y="4950923"/>
            <a:ext cx="138300" cy="71130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75" name="Google Shape;275;p26"/>
          <p:cNvCxnSpPr/>
          <p:nvPr/>
        </p:nvCxnSpPr>
        <p:spPr>
          <a:xfrm rot="10800000" flipH="1">
            <a:off x="5143235" y="4803739"/>
            <a:ext cx="616766" cy="958579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76" name="Google Shape;276;p26"/>
          <p:cNvCxnSpPr/>
          <p:nvPr/>
        </p:nvCxnSpPr>
        <p:spPr>
          <a:xfrm rot="10800000" flipH="1">
            <a:off x="3793822" y="4803739"/>
            <a:ext cx="1966179" cy="706072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77" name="Google Shape;277;p26"/>
          <p:cNvCxnSpPr>
            <a:endCxn id="271" idx="4"/>
          </p:cNvCxnSpPr>
          <p:nvPr/>
        </p:nvCxnSpPr>
        <p:spPr>
          <a:xfrm rot="10800000">
            <a:off x="6218991" y="4950923"/>
            <a:ext cx="1479900" cy="133770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78" name="Google Shape;278;p26"/>
          <p:cNvCxnSpPr/>
          <p:nvPr/>
        </p:nvCxnSpPr>
        <p:spPr>
          <a:xfrm flipH="1">
            <a:off x="6677982" y="4483281"/>
            <a:ext cx="2804472" cy="344699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79" name="Google Shape;279;p26"/>
          <p:cNvCxnSpPr/>
          <p:nvPr/>
        </p:nvCxnSpPr>
        <p:spPr>
          <a:xfrm>
            <a:off x="3793822" y="5509811"/>
            <a:ext cx="531032" cy="252507"/>
          </a:xfrm>
          <a:prstGeom prst="straightConnector1">
            <a:avLst/>
          </a:prstGeom>
          <a:noFill/>
          <a:ln w="31750" cap="flat" cmpd="sng">
            <a:solidFill>
              <a:schemeClr val="accent2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80" name="Google Shape;280;p26"/>
          <p:cNvCxnSpPr>
            <a:endCxn id="260" idx="1"/>
          </p:cNvCxnSpPr>
          <p:nvPr/>
        </p:nvCxnSpPr>
        <p:spPr>
          <a:xfrm rot="10800000">
            <a:off x="6906611" y="6228366"/>
            <a:ext cx="792300" cy="60300"/>
          </a:xfrm>
          <a:prstGeom prst="straightConnector1">
            <a:avLst/>
          </a:prstGeom>
          <a:noFill/>
          <a:ln w="31750" cap="flat" cmpd="sng">
            <a:solidFill>
              <a:schemeClr val="accent2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81" name="Google Shape;281;p26"/>
          <p:cNvCxnSpPr/>
          <p:nvPr/>
        </p:nvCxnSpPr>
        <p:spPr>
          <a:xfrm flipH="1">
            <a:off x="8830623" y="4459040"/>
            <a:ext cx="651831" cy="638666"/>
          </a:xfrm>
          <a:prstGeom prst="straightConnector1">
            <a:avLst/>
          </a:prstGeom>
          <a:noFill/>
          <a:ln w="31750" cap="flat" cmpd="sng">
            <a:solidFill>
              <a:schemeClr val="accent2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82" name="Google Shape;282;p26"/>
          <p:cNvCxnSpPr/>
          <p:nvPr/>
        </p:nvCxnSpPr>
        <p:spPr>
          <a:xfrm flipH="1">
            <a:off x="6677982" y="3186143"/>
            <a:ext cx="1506250" cy="803365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83" name="Google Shape;283;p26"/>
          <p:cNvCxnSpPr/>
          <p:nvPr/>
        </p:nvCxnSpPr>
        <p:spPr>
          <a:xfrm flipH="1">
            <a:off x="4992460" y="2376680"/>
            <a:ext cx="1389830" cy="56459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284" name="Google Shape;284;p26"/>
          <p:cNvCxnSpPr>
            <a:stCxn id="255" idx="2"/>
            <a:endCxn id="253" idx="4"/>
          </p:cNvCxnSpPr>
          <p:nvPr/>
        </p:nvCxnSpPr>
        <p:spPr>
          <a:xfrm rot="10800000">
            <a:off x="3286759" y="2639501"/>
            <a:ext cx="597600" cy="685800"/>
          </a:xfrm>
          <a:prstGeom prst="bentConnector2">
            <a:avLst/>
          </a:prstGeom>
          <a:noFill/>
          <a:ln w="317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285" name="Google Shape;285;p26"/>
          <p:cNvSpPr/>
          <p:nvPr/>
        </p:nvSpPr>
        <p:spPr>
          <a:xfrm>
            <a:off x="11124845" y="4305370"/>
            <a:ext cx="847282" cy="26348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vocab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6" name="Google Shape;286;p26"/>
          <p:cNvCxnSpPr>
            <a:stCxn id="259" idx="3"/>
            <a:endCxn id="285" idx="1"/>
          </p:cNvCxnSpPr>
          <p:nvPr/>
        </p:nvCxnSpPr>
        <p:spPr>
          <a:xfrm>
            <a:off x="10780676" y="4437111"/>
            <a:ext cx="3441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87" name="Google Shape;287;p26"/>
          <p:cNvSpPr/>
          <p:nvPr/>
        </p:nvSpPr>
        <p:spPr>
          <a:xfrm>
            <a:off x="9846724" y="3030161"/>
            <a:ext cx="847282" cy="26348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vocab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8" name="Google Shape;288;p26"/>
          <p:cNvCxnSpPr/>
          <p:nvPr/>
        </p:nvCxnSpPr>
        <p:spPr>
          <a:xfrm rot="10800000" flipH="1">
            <a:off x="9502555" y="3161902"/>
            <a:ext cx="344169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89" name="Google Shape;289;p26"/>
          <p:cNvSpPr/>
          <p:nvPr/>
        </p:nvSpPr>
        <p:spPr>
          <a:xfrm>
            <a:off x="8042972" y="2209075"/>
            <a:ext cx="847282" cy="26348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vocab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0" name="Google Shape;290;p26"/>
          <p:cNvCxnSpPr/>
          <p:nvPr/>
        </p:nvCxnSpPr>
        <p:spPr>
          <a:xfrm rot="10800000" flipH="1">
            <a:off x="7698803" y="2340816"/>
            <a:ext cx="344169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91" name="Google Shape;291;p26"/>
          <p:cNvSpPr/>
          <p:nvPr/>
        </p:nvSpPr>
        <p:spPr>
          <a:xfrm>
            <a:off x="9341194" y="6167294"/>
            <a:ext cx="847282" cy="26348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vocab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2" name="Google Shape;292;p26"/>
          <p:cNvCxnSpPr/>
          <p:nvPr/>
        </p:nvCxnSpPr>
        <p:spPr>
          <a:xfrm rot="10800000" flipH="1">
            <a:off x="8997025" y="6299035"/>
            <a:ext cx="344169" cy="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93" name="Google Shape;293;p26"/>
          <p:cNvSpPr/>
          <p:nvPr/>
        </p:nvSpPr>
        <p:spPr>
          <a:xfrm>
            <a:off x="1327625" y="5349848"/>
            <a:ext cx="847282" cy="263482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vocab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4" name="Google Shape;294;p26"/>
          <p:cNvCxnSpPr>
            <a:stCxn id="268" idx="1"/>
            <a:endCxn id="293" idx="3"/>
          </p:cNvCxnSpPr>
          <p:nvPr/>
        </p:nvCxnSpPr>
        <p:spPr>
          <a:xfrm rot="10800000">
            <a:off x="2174900" y="5481583"/>
            <a:ext cx="320700" cy="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95" name="Google Shape;295;p26"/>
          <p:cNvSpPr/>
          <p:nvPr/>
        </p:nvSpPr>
        <p:spPr>
          <a:xfrm>
            <a:off x="2925572" y="6002074"/>
            <a:ext cx="965791" cy="26458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WoRMS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6" name="Google Shape;296;p26"/>
          <p:cNvCxnSpPr/>
          <p:nvPr/>
        </p:nvCxnSpPr>
        <p:spPr>
          <a:xfrm rot="10800000">
            <a:off x="3891363" y="6133816"/>
            <a:ext cx="320693" cy="6294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97" name="Google Shape;297;p26"/>
          <p:cNvSpPr/>
          <p:nvPr/>
        </p:nvSpPr>
        <p:spPr>
          <a:xfrm>
            <a:off x="4868020" y="6554709"/>
            <a:ext cx="965791" cy="26458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WoRMS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8" name="Google Shape;298;p26"/>
          <p:cNvCxnSpPr>
            <a:stCxn id="260" idx="3"/>
          </p:cNvCxnSpPr>
          <p:nvPr/>
        </p:nvCxnSpPr>
        <p:spPr>
          <a:xfrm flipH="1">
            <a:off x="5833820" y="6554714"/>
            <a:ext cx="279000" cy="131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99" name="Google Shape;299;p26"/>
          <p:cNvSpPr/>
          <p:nvPr/>
        </p:nvSpPr>
        <p:spPr>
          <a:xfrm>
            <a:off x="9222685" y="5491601"/>
            <a:ext cx="965791" cy="26458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WoRMS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00" name="Google Shape;300;p26"/>
          <p:cNvCxnSpPr>
            <a:stCxn id="258" idx="1"/>
            <a:endCxn id="299" idx="1"/>
          </p:cNvCxnSpPr>
          <p:nvPr/>
        </p:nvCxnSpPr>
        <p:spPr>
          <a:xfrm>
            <a:off x="8934133" y="5482726"/>
            <a:ext cx="288600" cy="141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301" name="Google Shape;301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18212" y="156101"/>
            <a:ext cx="8865194" cy="607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88659" y="130410"/>
            <a:ext cx="7611035" cy="671184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3" name="Google Shape;313;p28"/>
          <p:cNvGrpSpPr/>
          <p:nvPr/>
        </p:nvGrpSpPr>
        <p:grpSpPr>
          <a:xfrm>
            <a:off x="349193" y="2223247"/>
            <a:ext cx="3747678" cy="3657600"/>
            <a:chOff x="1163423" y="2530810"/>
            <a:chExt cx="2665486" cy="3998230"/>
          </a:xfrm>
        </p:grpSpPr>
        <p:pic>
          <p:nvPicPr>
            <p:cNvPr id="314" name="Google Shape;314;p28" descr="C:\Users\daphnisd\Desktop\32262_carrousel-met-ctd-en-6-niskinflessen-wordt-aan-boord-gehesen-25-08-2010.jp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163423" y="2530810"/>
              <a:ext cx="2665486" cy="39982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5" name="Google Shape;315;p28"/>
            <p:cNvSpPr/>
            <p:nvPr/>
          </p:nvSpPr>
          <p:spPr>
            <a:xfrm>
              <a:off x="1166589" y="5823965"/>
              <a:ext cx="2662320" cy="433374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CTD measurements</a:t>
              </a:r>
              <a:endParaRPr/>
            </a:p>
          </p:txBody>
        </p:sp>
      </p:grpSp>
      <p:pic>
        <p:nvPicPr>
          <p:cNvPr id="316" name="Google Shape;316;p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1" name="Google Shape;321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446182" y="0"/>
            <a:ext cx="666470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29"/>
          <p:cNvSpPr txBox="1"/>
          <p:nvPr/>
        </p:nvSpPr>
        <p:spPr>
          <a:xfrm>
            <a:off x="295835" y="627529"/>
            <a:ext cx="164359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 subset</a:t>
            </a:r>
            <a:endParaRPr/>
          </a:p>
        </p:txBody>
      </p:sp>
      <p:pic>
        <p:nvPicPr>
          <p:cNvPr id="323" name="Google Shape;323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7662" y="1243106"/>
            <a:ext cx="2776667" cy="5498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Google Shape;324;p2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1882588"/>
            <a:ext cx="3512127" cy="1471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0"/>
          <p:cNvSpPr txBox="1">
            <a:spLocks noGrp="1"/>
          </p:cNvSpPr>
          <p:nvPr>
            <p:ph type="title"/>
          </p:nvPr>
        </p:nvSpPr>
        <p:spPr>
          <a:xfrm>
            <a:off x="838200" y="399849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Measurements or facts Vocabulary</a:t>
            </a:r>
            <a:endParaRPr/>
          </a:p>
        </p:txBody>
      </p:sp>
      <p:sp>
        <p:nvSpPr>
          <p:cNvPr id="331" name="Google Shape;331;p30"/>
          <p:cNvSpPr txBox="1">
            <a:spLocks noGrp="1"/>
          </p:cNvSpPr>
          <p:nvPr>
            <p:ph type="body" idx="1"/>
          </p:nvPr>
        </p:nvSpPr>
        <p:spPr>
          <a:xfrm>
            <a:off x="618281" y="1643605"/>
            <a:ext cx="10735519" cy="1238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en-US" sz="1665"/>
              <a:t>The MoF terms: measurementType, measurementValue and measurementUnit are completely unconstrained and can be populated with free text annotation.</a:t>
            </a:r>
            <a:endParaRPr/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65"/>
              <a:buNone/>
            </a:pPr>
            <a:r>
              <a:rPr lang="en-US" sz="1665"/>
              <a:t>OBIS uses the</a:t>
            </a:r>
            <a:r>
              <a:rPr lang="en-US" sz="1665" b="1"/>
              <a:t> controlled vocabulary</a:t>
            </a:r>
            <a:r>
              <a:rPr lang="en-US" sz="1665"/>
              <a:t> developed and maintained by the British Oceanographic Data Center (BODC), and made available through the NERC Vocabulary server: </a:t>
            </a:r>
            <a:r>
              <a:rPr lang="en-US" sz="1665" u="sng">
                <a:solidFill>
                  <a:schemeClr val="hlink"/>
                </a:solidFill>
                <a:hlinkClick r:id="rId3"/>
              </a:rPr>
              <a:t>https://www.bodc.ac.uk/resources/vocabularies/vocabulary_search/</a:t>
            </a:r>
            <a:r>
              <a:rPr lang="en-US" sz="1665"/>
              <a:t>.</a:t>
            </a:r>
            <a:endParaRPr/>
          </a:p>
        </p:txBody>
      </p:sp>
      <p:sp>
        <p:nvSpPr>
          <p:cNvPr id="332" name="Google Shape;332;p30"/>
          <p:cNvSpPr/>
          <p:nvPr/>
        </p:nvSpPr>
        <p:spPr>
          <a:xfrm>
            <a:off x="409937" y="2847432"/>
            <a:ext cx="1135380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measurementTypeID</a:t>
            </a:r>
            <a:endParaRPr sz="1800" b="1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BODC Parameter Usage Vocabulary (P01): 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http://vocab.nerc.ac.uk/collection/P01/current</a:t>
            </a:r>
            <a:endParaRPr sz="180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OBIS sampling instruments and methods attributes (Q01): 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http://vocab.nerc.ac.uk/collection/Q01/current/</a:t>
            </a:r>
            <a:endParaRPr sz="180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measurementValueID</a:t>
            </a:r>
            <a:endParaRPr sz="1800" b="1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Sampling instruments and sensors (SeaVoX Device Catalogue): 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http://vocab.nerc.ac.uk/collection/L22/current</a:t>
            </a:r>
            <a:endParaRPr sz="180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Sampling instrument categories (SeaDataNet device categories): 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http://vocab.nerc.ac.uk/collection/L05/current</a:t>
            </a:r>
            <a:endParaRPr sz="180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Vessels (ICES Platform Codes): 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http://vocab.nerc.ac.uk/collection/C17/current</a:t>
            </a:r>
            <a:endParaRPr sz="180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Lifestage: 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http://vocab.nerc.ac.uk/collection/S11/current/</a:t>
            </a:r>
            <a:endParaRPr sz="180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DOIs of papers or manuals on the sampling protocol used, published e.g. on IOC’s 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0"/>
              </a:rPr>
              <a:t>Ocean Best Practices repository</a:t>
            </a:r>
            <a:r>
              <a:rPr lang="en-US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, for example: 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1"/>
              </a:rPr>
              <a:t>http://hdl.handle.net/11329/304</a:t>
            </a:r>
            <a:endParaRPr sz="180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MeasurementUnitID</a:t>
            </a:r>
            <a:endParaRPr sz="1800" b="1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US" sz="1800">
                <a:solidFill>
                  <a:srgbClr val="333333"/>
                </a:solidFill>
                <a:latin typeface="Calibri"/>
                <a:ea typeface="Calibri"/>
                <a:cs typeface="Calibri"/>
                <a:sym typeface="Calibri"/>
              </a:rPr>
              <a:t>Units: 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2"/>
              </a:rPr>
              <a:t>http://vocab.nerc.ac.uk/collection/P06/current</a:t>
            </a:r>
            <a:endParaRPr sz="1800" b="0" i="0">
              <a:solidFill>
                <a:srgbClr val="33333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3" name="Google Shape;333;p3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0372" y="525723"/>
            <a:ext cx="4529688" cy="314288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39" name="Google Shape;339;p31"/>
          <p:cNvSpPr/>
          <p:nvPr/>
        </p:nvSpPr>
        <p:spPr>
          <a:xfrm>
            <a:off x="108858" y="0"/>
            <a:ext cx="806475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https://www.bodc.ac.uk/resources/vocabularies/vocabulary_search/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</p:txBody>
      </p:sp>
      <p:pic>
        <p:nvPicPr>
          <p:cNvPr id="340" name="Google Shape;340;p3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7739" y="3507381"/>
            <a:ext cx="6630019" cy="280011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41" name="Google Shape;341;p3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131837" y="1115925"/>
            <a:ext cx="6235635" cy="1163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42" name="Google Shape;342;p3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08130" y="4384777"/>
            <a:ext cx="4095918" cy="2213077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43" name="Google Shape;343;p31"/>
          <p:cNvSpPr/>
          <p:nvPr/>
        </p:nvSpPr>
        <p:spPr>
          <a:xfrm>
            <a:off x="4060210" y="1759036"/>
            <a:ext cx="1063690" cy="33812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31"/>
          <p:cNvSpPr/>
          <p:nvPr/>
        </p:nvSpPr>
        <p:spPr>
          <a:xfrm rot="5400000">
            <a:off x="7472707" y="2806473"/>
            <a:ext cx="1063690" cy="33812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31"/>
          <p:cNvSpPr/>
          <p:nvPr/>
        </p:nvSpPr>
        <p:spPr>
          <a:xfrm rot="10800000">
            <a:off x="4404049" y="5322252"/>
            <a:ext cx="1063690" cy="338127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31"/>
          <p:cNvSpPr/>
          <p:nvPr/>
        </p:nvSpPr>
        <p:spPr>
          <a:xfrm>
            <a:off x="177282" y="4711959"/>
            <a:ext cx="4414773" cy="279919"/>
          </a:xfrm>
          <a:prstGeom prst="frame">
            <a:avLst>
              <a:gd name="adj1" fmla="val 1250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7" name="Google Shape;347;p31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2"/>
          <p:cNvSpPr txBox="1">
            <a:spLocks noGrp="1"/>
          </p:cNvSpPr>
          <p:nvPr>
            <p:ph type="title"/>
          </p:nvPr>
        </p:nvSpPr>
        <p:spPr>
          <a:xfrm>
            <a:off x="1757399" y="-19067"/>
            <a:ext cx="8892480" cy="83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US" sz="2400"/>
              <a:t>Data Standardisation</a:t>
            </a:r>
            <a:endParaRPr sz="2400"/>
          </a:p>
        </p:txBody>
      </p:sp>
      <p:sp>
        <p:nvSpPr>
          <p:cNvPr id="354" name="Google Shape;354;p32"/>
          <p:cNvSpPr/>
          <p:nvPr/>
        </p:nvSpPr>
        <p:spPr>
          <a:xfrm>
            <a:off x="4546928" y="2420888"/>
            <a:ext cx="2744744" cy="1143016"/>
          </a:xfrm>
          <a:prstGeom prst="ellipse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55" name="Google Shape;355;p32"/>
          <p:cNvCxnSpPr>
            <a:endCxn id="356" idx="1"/>
          </p:cNvCxnSpPr>
          <p:nvPr/>
        </p:nvCxnSpPr>
        <p:spPr>
          <a:xfrm rot="10800000" flipH="1">
            <a:off x="7248216" y="2910358"/>
            <a:ext cx="791100" cy="195000"/>
          </a:xfrm>
          <a:prstGeom prst="curvedConnector3">
            <a:avLst>
              <a:gd name="adj1" fmla="val 49994"/>
            </a:avLst>
          </a:prstGeom>
          <a:noFill/>
          <a:ln w="25400" cap="flat" cmpd="sng">
            <a:solidFill>
              <a:schemeClr val="accent6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56" name="Google Shape;356;p32"/>
          <p:cNvSpPr txBox="1"/>
          <p:nvPr/>
        </p:nvSpPr>
        <p:spPr>
          <a:xfrm>
            <a:off x="8039316" y="2602581"/>
            <a:ext cx="2664296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Controlled vocabulary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Persistent identifiers (URIs)</a:t>
            </a:r>
            <a:endParaRPr/>
          </a:p>
        </p:txBody>
      </p:sp>
      <p:sp>
        <p:nvSpPr>
          <p:cNvPr id="357" name="Google Shape;357;p32"/>
          <p:cNvSpPr/>
          <p:nvPr/>
        </p:nvSpPr>
        <p:spPr>
          <a:xfrm>
            <a:off x="4367808" y="1518144"/>
            <a:ext cx="301924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+ MeasurementTypeID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+ MeasurementValueID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+ MeasurementUnitID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32"/>
          <p:cNvSpPr/>
          <p:nvPr/>
        </p:nvSpPr>
        <p:spPr>
          <a:xfrm>
            <a:off x="2207568" y="1484785"/>
            <a:ext cx="5147672" cy="2161261"/>
          </a:xfrm>
          <a:prstGeom prst="rect">
            <a:avLst/>
          </a:prstGeom>
          <a:noFill/>
          <a:ln w="12700" cap="flat" cmpd="sng">
            <a:solidFill>
              <a:srgbClr val="33993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32"/>
          <p:cNvSpPr/>
          <p:nvPr/>
        </p:nvSpPr>
        <p:spPr>
          <a:xfrm>
            <a:off x="1919536" y="1518144"/>
            <a:ext cx="301924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 MeasurementType	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 MeasurementValue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  MeasurementUnit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32"/>
          <p:cNvSpPr/>
          <p:nvPr/>
        </p:nvSpPr>
        <p:spPr>
          <a:xfrm>
            <a:off x="2351584" y="1700808"/>
            <a:ext cx="494008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Extended MoF Extension</a:t>
            </a:r>
            <a:endParaRPr/>
          </a:p>
        </p:txBody>
      </p:sp>
      <p:sp>
        <p:nvSpPr>
          <p:cNvPr id="361" name="Google Shape;361;p32"/>
          <p:cNvSpPr/>
          <p:nvPr/>
        </p:nvSpPr>
        <p:spPr>
          <a:xfrm>
            <a:off x="2317178" y="4188414"/>
            <a:ext cx="8027294" cy="20313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MeasurementType	    MeasurementTypeID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Body length	    http://vocab.nerc.ac.uk/collection/P01/current/OBSINDLX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Length		    http://vocab.nerc.ac.uk/collection/P01/current/OBSINDLX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Length (mm)	    http://vocab.nerc.ac.uk/collection/P01/current/OBSINDLX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length_in_m	    http://vocab.nerc.ac.uk/collection/P01/current/OBSINDLX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Length of specimen	    http://vocab.nerc.ac.uk/collection/P01/current/OBSINDLX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	</a:t>
            </a:r>
            <a:endParaRPr/>
          </a:p>
        </p:txBody>
      </p:sp>
      <p:pic>
        <p:nvPicPr>
          <p:cNvPr id="362" name="Google Shape;362;p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1544" y="857485"/>
            <a:ext cx="5410006" cy="329108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3" name="Google Shape;363;p32"/>
          <p:cNvCxnSpPr/>
          <p:nvPr/>
        </p:nvCxnSpPr>
        <p:spPr>
          <a:xfrm rot="5400000" flipH="1">
            <a:off x="6057066" y="2382854"/>
            <a:ext cx="3030600" cy="933900"/>
          </a:xfrm>
          <a:prstGeom prst="bentConnector3">
            <a:avLst>
              <a:gd name="adj1" fmla="val 100161"/>
            </a:avLst>
          </a:prstGeom>
          <a:noFill/>
          <a:ln w="44450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364" name="Google Shape;364;p32"/>
          <p:cNvSpPr/>
          <p:nvPr/>
        </p:nvSpPr>
        <p:spPr>
          <a:xfrm>
            <a:off x="1991544" y="1587891"/>
            <a:ext cx="4752528" cy="200035"/>
          </a:xfrm>
          <a:prstGeom prst="rect">
            <a:avLst/>
          </a:prstGeom>
          <a:noFill/>
          <a:ln w="349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32"/>
          <p:cNvSpPr/>
          <p:nvPr/>
        </p:nvSpPr>
        <p:spPr>
          <a:xfrm>
            <a:off x="1970718" y="1979948"/>
            <a:ext cx="5421426" cy="508476"/>
          </a:xfrm>
          <a:prstGeom prst="rect">
            <a:avLst/>
          </a:prstGeom>
          <a:noFill/>
          <a:ln w="349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6" name="Google Shape;366;p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OBIS data formats</a:t>
            </a:r>
            <a:endParaRPr/>
          </a:p>
        </p:txBody>
      </p:sp>
      <p:sp>
        <p:nvSpPr>
          <p:cNvPr id="101" name="Google Shape;101;p15"/>
          <p:cNvSpPr/>
          <p:nvPr/>
        </p:nvSpPr>
        <p:spPr>
          <a:xfrm>
            <a:off x="1883382" y="2664896"/>
            <a:ext cx="2088777" cy="914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Occurrence Core</a:t>
            </a:r>
            <a:endParaRPr/>
          </a:p>
        </p:txBody>
      </p:sp>
      <p:sp>
        <p:nvSpPr>
          <p:cNvPr id="102" name="Google Shape;102;p15"/>
          <p:cNvSpPr/>
          <p:nvPr/>
        </p:nvSpPr>
        <p:spPr>
          <a:xfrm>
            <a:off x="5172759" y="2664896"/>
            <a:ext cx="2088777" cy="914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Occurrence Core</a:t>
            </a:r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8462135" y="2664896"/>
            <a:ext cx="2088777" cy="9144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Event Core</a:t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5172759" y="3987190"/>
            <a:ext cx="2465295" cy="43927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dk1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ExtendedMeasurementOrFact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8462133" y="4641889"/>
            <a:ext cx="2465295" cy="43927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38100" cap="flat" cmpd="sng">
            <a:solidFill>
              <a:schemeClr val="dk1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ExtendedMeasurementOrFact</a:t>
            </a: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5"/>
          <p:cNvSpPr/>
          <p:nvPr/>
        </p:nvSpPr>
        <p:spPr>
          <a:xfrm>
            <a:off x="8462134" y="4027529"/>
            <a:ext cx="2465295" cy="43927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381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Occurrence</a:t>
            </a:r>
            <a:endParaRPr/>
          </a:p>
        </p:txBody>
      </p:sp>
      <p:sp>
        <p:nvSpPr>
          <p:cNvPr id="107" name="Google Shape;107;p15"/>
          <p:cNvSpPr txBox="1"/>
          <p:nvPr/>
        </p:nvSpPr>
        <p:spPr>
          <a:xfrm>
            <a:off x="698699" y="2853155"/>
            <a:ext cx="62247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Core</a:t>
            </a:r>
            <a:endParaRPr/>
          </a:p>
        </p:txBody>
      </p:sp>
      <p:sp>
        <p:nvSpPr>
          <p:cNvPr id="108" name="Google Shape;108;p15"/>
          <p:cNvSpPr txBox="1"/>
          <p:nvPr/>
        </p:nvSpPr>
        <p:spPr>
          <a:xfrm>
            <a:off x="698699" y="4206825"/>
            <a:ext cx="118468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Extensions</a:t>
            </a:r>
            <a:endParaRPr/>
          </a:p>
        </p:txBody>
      </p:sp>
      <p:cxnSp>
        <p:nvCxnSpPr>
          <p:cNvPr id="109" name="Google Shape;109;p15"/>
          <p:cNvCxnSpPr>
            <a:stCxn id="102" idx="1"/>
            <a:endCxn id="104" idx="1"/>
          </p:cNvCxnSpPr>
          <p:nvPr/>
        </p:nvCxnSpPr>
        <p:spPr>
          <a:xfrm>
            <a:off x="5172759" y="3122096"/>
            <a:ext cx="600" cy="1084800"/>
          </a:xfrm>
          <a:prstGeom prst="bentConnector3">
            <a:avLst>
              <a:gd name="adj1" fmla="val -35983333"/>
            </a:avLst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0" name="Google Shape;110;p15"/>
          <p:cNvCxnSpPr>
            <a:stCxn id="103" idx="1"/>
            <a:endCxn id="106" idx="1"/>
          </p:cNvCxnSpPr>
          <p:nvPr/>
        </p:nvCxnSpPr>
        <p:spPr>
          <a:xfrm>
            <a:off x="8462135" y="3122096"/>
            <a:ext cx="600" cy="1125000"/>
          </a:xfrm>
          <a:prstGeom prst="bentConnector3">
            <a:avLst>
              <a:gd name="adj1" fmla="val -38100000"/>
            </a:avLst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1" name="Google Shape;111;p15"/>
          <p:cNvCxnSpPr>
            <a:stCxn id="103" idx="1"/>
            <a:endCxn id="105" idx="1"/>
          </p:cNvCxnSpPr>
          <p:nvPr/>
        </p:nvCxnSpPr>
        <p:spPr>
          <a:xfrm>
            <a:off x="8462135" y="3122096"/>
            <a:ext cx="600" cy="1739400"/>
          </a:xfrm>
          <a:prstGeom prst="bentConnector3">
            <a:avLst>
              <a:gd name="adj1" fmla="val -38100333"/>
            </a:avLst>
          </a:prstGeom>
          <a:noFill/>
          <a:ln w="2857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12" name="Google Shape;112;p15"/>
          <p:cNvCxnSpPr/>
          <p:nvPr/>
        </p:nvCxnSpPr>
        <p:spPr>
          <a:xfrm>
            <a:off x="698699" y="3794449"/>
            <a:ext cx="10869706" cy="0"/>
          </a:xfrm>
          <a:prstGeom prst="straightConnector1">
            <a:avLst/>
          </a:prstGeom>
          <a:noFill/>
          <a:ln w="12700" cap="flat" cmpd="sng">
            <a:solidFill>
              <a:srgbClr val="BFBFBF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13" name="Google Shape;113;p15"/>
          <p:cNvCxnSpPr/>
          <p:nvPr/>
        </p:nvCxnSpPr>
        <p:spPr>
          <a:xfrm>
            <a:off x="4463876" y="2333202"/>
            <a:ext cx="0" cy="3146612"/>
          </a:xfrm>
          <a:prstGeom prst="straightConnector1">
            <a:avLst/>
          </a:prstGeom>
          <a:noFill/>
          <a:ln w="38100" cap="flat" cmpd="sng">
            <a:solidFill>
              <a:srgbClr val="BFBFBF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14" name="Google Shape;114;p15"/>
          <p:cNvCxnSpPr/>
          <p:nvPr/>
        </p:nvCxnSpPr>
        <p:spPr>
          <a:xfrm>
            <a:off x="7978041" y="2333202"/>
            <a:ext cx="0" cy="3146612"/>
          </a:xfrm>
          <a:prstGeom prst="straightConnector1">
            <a:avLst/>
          </a:prstGeom>
          <a:noFill/>
          <a:ln w="38100" cap="flat" cmpd="sng">
            <a:solidFill>
              <a:srgbClr val="BFBFBF"/>
            </a:solidFill>
            <a:prstDash val="dash"/>
            <a:miter lim="800000"/>
            <a:headEnd type="none" w="sm" len="sm"/>
            <a:tailEnd type="none" w="sm" len="sm"/>
          </a:ln>
        </p:spPr>
      </p:cxnSp>
      <p:pic>
        <p:nvPicPr>
          <p:cNvPr id="115" name="Google Shape;11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3"/>
          <p:cNvSpPr txBox="1">
            <a:spLocks noGrp="1"/>
          </p:cNvSpPr>
          <p:nvPr>
            <p:ph type="title"/>
          </p:nvPr>
        </p:nvSpPr>
        <p:spPr>
          <a:xfrm>
            <a:off x="1117600" y="365125"/>
            <a:ext cx="14020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Metadata standards</a:t>
            </a:r>
            <a:endParaRPr/>
          </a:p>
        </p:txBody>
      </p:sp>
      <p:sp>
        <p:nvSpPr>
          <p:cNvPr id="372" name="Google Shape;372;p33"/>
          <p:cNvSpPr/>
          <p:nvPr/>
        </p:nvSpPr>
        <p:spPr>
          <a:xfrm>
            <a:off x="838200" y="2111515"/>
            <a:ext cx="10058400" cy="14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OBIS (and GBIF) uses the Ecological Metadata Language (EML), in more particularly the GBIF EML profile (version 1.1), as its metadata standard.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Integrated Publishing Toolkit (IPT) developed by GBIF provides an online interface to manually fill in the EML terms.</a:t>
            </a:r>
            <a:endParaRPr/>
          </a:p>
        </p:txBody>
      </p:sp>
      <p:sp>
        <p:nvSpPr>
          <p:cNvPr id="373" name="Google Shape;373;p33"/>
          <p:cNvSpPr/>
          <p:nvPr/>
        </p:nvSpPr>
        <p:spPr>
          <a:xfrm>
            <a:off x="4684296" y="5256201"/>
            <a:ext cx="7496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OBIS Manual: </a:t>
            </a:r>
            <a:r>
              <a:rPr lang="en-US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https://obis.org/manual/eml</a:t>
            </a:r>
            <a:endParaRPr sz="24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4"/>
          <p:cNvSpPr txBox="1">
            <a:spLocks noGrp="1"/>
          </p:cNvSpPr>
          <p:nvPr>
            <p:ph type="title"/>
          </p:nvPr>
        </p:nvSpPr>
        <p:spPr>
          <a:xfrm>
            <a:off x="1117600" y="365125"/>
            <a:ext cx="14020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Metadata standards</a:t>
            </a:r>
            <a:endParaRPr/>
          </a:p>
        </p:txBody>
      </p:sp>
      <p:sp>
        <p:nvSpPr>
          <p:cNvPr id="379" name="Google Shape;379;p34"/>
          <p:cNvSpPr/>
          <p:nvPr/>
        </p:nvSpPr>
        <p:spPr>
          <a:xfrm>
            <a:off x="3252937" y="2890128"/>
            <a:ext cx="2778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Required by OBIS</a:t>
            </a:r>
            <a:endParaRPr sz="18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0" name="Google Shape;380;p34"/>
          <p:cNvSpPr/>
          <p:nvPr/>
        </p:nvSpPr>
        <p:spPr>
          <a:xfrm>
            <a:off x="838200" y="2034456"/>
            <a:ext cx="10149900" cy="36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EML TERMS </a:t>
            </a:r>
            <a:endParaRPr/>
          </a:p>
          <a:p>
            <a:pPr marL="214312" marR="0" lvl="0" indent="-10001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12" marR="0" lvl="0" indent="-214312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-"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Title</a:t>
            </a:r>
            <a:endParaRPr/>
          </a:p>
          <a:p>
            <a:pPr marL="214312" marR="0" lvl="0" indent="-214312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-"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Abstract</a:t>
            </a:r>
            <a:endParaRPr/>
          </a:p>
          <a:p>
            <a:pPr marL="214312" marR="0" lvl="0" indent="-214312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-"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Contact</a:t>
            </a:r>
            <a:endParaRPr/>
          </a:p>
          <a:p>
            <a:pPr marL="214312" marR="0" lvl="0" indent="-214312" algn="l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Arial"/>
              <a:buChar char="-"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Citation</a:t>
            </a:r>
            <a:endParaRPr/>
          </a:p>
          <a:p>
            <a:pPr marL="214312" marR="0" lvl="0" indent="-21431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geographicCoverage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12" marR="0" lvl="0" indent="-21431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temporalCoverage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4312" marR="0" lvl="0" indent="-21431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taxonomicCoverage </a:t>
            </a:r>
            <a:endParaRPr/>
          </a:p>
          <a:p>
            <a:pPr marL="214312" marR="0" lvl="0" indent="-21431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purpose</a:t>
            </a:r>
            <a:endParaRPr/>
          </a:p>
          <a:p>
            <a:pPr marL="214312" marR="0" lvl="0" indent="-21431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methods (sampling, QC) </a:t>
            </a:r>
            <a:endParaRPr/>
          </a:p>
          <a:p>
            <a:pPr marL="214312" marR="0" lvl="0" indent="-21431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</a:t>
            </a:r>
            <a:endParaRPr/>
          </a:p>
          <a:p>
            <a:pPr marL="214312" marR="0" lvl="0" indent="-21431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-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keywords 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5"/>
          <p:cNvSpPr txBox="1">
            <a:spLocks noGrp="1"/>
          </p:cNvSpPr>
          <p:nvPr>
            <p:ph type="title"/>
          </p:nvPr>
        </p:nvSpPr>
        <p:spPr>
          <a:xfrm>
            <a:off x="1117600" y="365125"/>
            <a:ext cx="14020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Metadata standards</a:t>
            </a:r>
            <a:endParaRPr/>
          </a:p>
        </p:txBody>
      </p:sp>
      <p:sp>
        <p:nvSpPr>
          <p:cNvPr id="386" name="Google Shape;386;p35"/>
          <p:cNvSpPr txBox="1"/>
          <p:nvPr/>
        </p:nvSpPr>
        <p:spPr>
          <a:xfrm>
            <a:off x="838200" y="1561205"/>
            <a:ext cx="105864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" marR="0" lvl="0" indent="-914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Dataset title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" marR="0" lvl="0" indent="-1143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 "/>
            </a:pPr>
            <a:r>
              <a:rPr lang="en-US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Is different from the shortname (which is used to create the DwC-A file and the dataset IPT URL</a:t>
            </a:r>
            <a:endParaRPr/>
          </a:p>
          <a:p>
            <a:pPr marL="91440" marR="0" lvl="0" indent="-1143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 "/>
            </a:pPr>
            <a:r>
              <a:rPr lang="en-US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 good, descriptive title is indispensable</a:t>
            </a:r>
            <a:endParaRPr sz="1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" marR="0" lvl="0" indent="-1143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 "/>
            </a:pPr>
            <a:r>
              <a:rPr lang="en-US" sz="18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Provides users with valuable information, making e.g. data screening easier</a:t>
            </a:r>
            <a:endParaRPr sz="1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" marR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endParaRPr sz="18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87" name="Google Shape;387;p35"/>
          <p:cNvGraphicFramePr/>
          <p:nvPr/>
        </p:nvGraphicFramePr>
        <p:xfrm>
          <a:off x="1383319" y="3640819"/>
          <a:ext cx="8625600" cy="2103100"/>
        </p:xfrm>
        <a:graphic>
          <a:graphicData uri="http://schemas.openxmlformats.org/drawingml/2006/table">
            <a:tbl>
              <a:tblPr firstRow="1" bandRow="1">
                <a:noFill/>
                <a:tableStyleId>{766030D8-FB6F-479D-9072-007B0289B708}</a:tableStyleId>
              </a:tblPr>
              <a:tblGrid>
                <a:gridCol w="2263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62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/>
                        <a:t>Originally received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Recommended title, to be checked with provider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Biomôr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Benthic data from the Southern Irish Sea from 1989-1991</a:t>
                      </a: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Kyklades</a:t>
                      </a:r>
                      <a:endParaRPr sz="1200"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Zoobenthos of the Kyklades (Aegean Sea) from a survey in 2009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Benthos_NS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The macrobenthos of the North Sea</a:t>
                      </a: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Dataset_1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Meiofauna of Madagascar</a:t>
                      </a: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43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Dataset_for_OBIS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Fish collected during a 3-month survey in the national waters of South Africa in 1975</a:t>
                      </a: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…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88" name="Google Shape;388;p35"/>
          <p:cNvSpPr/>
          <p:nvPr/>
        </p:nvSpPr>
        <p:spPr>
          <a:xfrm>
            <a:off x="3569996" y="3616390"/>
            <a:ext cx="6521100" cy="2151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6"/>
          <p:cNvSpPr txBox="1">
            <a:spLocks noGrp="1"/>
          </p:cNvSpPr>
          <p:nvPr>
            <p:ph type="title"/>
          </p:nvPr>
        </p:nvSpPr>
        <p:spPr>
          <a:xfrm>
            <a:off x="1117600" y="365125"/>
            <a:ext cx="14020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Metadata standards</a:t>
            </a:r>
            <a:endParaRPr/>
          </a:p>
        </p:txBody>
      </p:sp>
      <p:sp>
        <p:nvSpPr>
          <p:cNvPr id="394" name="Google Shape;394;p36"/>
          <p:cNvSpPr txBox="1"/>
          <p:nvPr/>
        </p:nvSpPr>
        <p:spPr>
          <a:xfrm>
            <a:off x="501014" y="1294448"/>
            <a:ext cx="11140350" cy="4157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" marR="0" lvl="0" indent="-914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</a:pPr>
            <a:r>
              <a:rPr lang="en-US" sz="1500" b="1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Abstract</a:t>
            </a:r>
            <a:endParaRPr dirty="0"/>
          </a:p>
          <a:p>
            <a:pPr marL="91440" indent="-95250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ts val="1500"/>
              <a:buFont typeface="Calibri"/>
              <a:buChar char=" "/>
            </a:pPr>
            <a:r>
              <a:rPr lang="en-US" sz="15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The abstract or description of a dataset provides basic information on the content of the dataset. The information in the abstract should improve understanding and interpretation of the data. </a:t>
            </a:r>
            <a:endParaRPr/>
          </a:p>
          <a:p>
            <a:pPr marL="91440" marR="0" lvl="0" indent="-952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</a:pPr>
            <a:r>
              <a:rPr lang="en-US" sz="15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It is recommended that the description indicates whether the dataset is a subset of a larger dataset and – if so – provide a link to the parent metadata and/or dataset.</a:t>
            </a:r>
            <a:endParaRPr dirty="0"/>
          </a:p>
          <a:p>
            <a:pPr marL="91440" marR="0" lvl="0" indent="-952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</a:pPr>
            <a:r>
              <a:rPr lang="en-US" sz="15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If the data provider or OBIS node require bi- or multilingual entries for the description (e.g. due to national obligations) then the following procedure can be followed:</a:t>
            </a:r>
            <a:endParaRPr dirty="0"/>
          </a:p>
          <a:p>
            <a:pPr marL="342900" marR="0" lvl="0" indent="-3429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AutoNum type="arabicPeriod"/>
            </a:pPr>
            <a:r>
              <a:rPr lang="en-US" sz="15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Indicate English as metadata language</a:t>
            </a:r>
            <a:endParaRPr sz="1500" dirty="0">
              <a:solidFill>
                <a:srgbClr val="3F3F3F"/>
              </a:solidFill>
              <a:latin typeface="Calibri"/>
              <a:ea typeface="Calibri"/>
              <a:cs typeface="Calibri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AutoNum type="arabicPeriod"/>
            </a:pPr>
            <a:r>
              <a:rPr lang="en-US" sz="15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Enter the English description first</a:t>
            </a:r>
            <a:endParaRPr dirty="0"/>
          </a:p>
          <a:p>
            <a:pPr marL="342900" marR="0" lvl="0" indent="-3429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AutoNum type="arabicPeriod"/>
            </a:pPr>
            <a:r>
              <a:rPr lang="en-US" sz="15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Type a slash (/)</a:t>
            </a:r>
            <a:endParaRPr dirty="0"/>
          </a:p>
          <a:p>
            <a:pPr marL="342900" marR="0" lvl="0" indent="-34290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AutoNum type="arabicPeriod"/>
            </a:pPr>
            <a:r>
              <a:rPr lang="en-US" sz="1500" dirty="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Enter the description in the second language</a:t>
            </a:r>
            <a:endParaRPr sz="1500" dirty="0">
              <a:solidFill>
                <a:srgbClr val="3F3F3F"/>
              </a:solidFill>
              <a:latin typeface="Calibri"/>
              <a:ea typeface="Calibri"/>
              <a:cs typeface="Calibri"/>
            </a:endParaRPr>
          </a:p>
          <a:p>
            <a:pPr>
              <a:spcBef>
                <a:spcPts val="1100"/>
              </a:spcBef>
              <a:buClr>
                <a:schemeClr val="accent1"/>
              </a:buClr>
              <a:buSzPts val="1500"/>
            </a:pPr>
            <a:endParaRPr lang="en-US" sz="1500" dirty="0">
              <a:solidFill>
                <a:srgbClr val="3F3F3F"/>
              </a:solidFill>
              <a:latin typeface="Calibri"/>
              <a:cs typeface="Calibri"/>
            </a:endParaRPr>
          </a:p>
          <a:p>
            <a:pPr>
              <a:buClr>
                <a:schemeClr val="accent1"/>
              </a:buClr>
              <a:buSzPts val="1500"/>
            </a:pPr>
            <a:r>
              <a:rPr lang="en-US" sz="1500" i="1" dirty="0">
                <a:latin typeface="Calibri"/>
              </a:rPr>
              <a:t>Example</a:t>
            </a:r>
            <a:endParaRPr lang="en-US" sz="1500" dirty="0">
              <a:solidFill>
                <a:srgbClr val="3F3F3F"/>
              </a:solidFill>
              <a:latin typeface="Calibri"/>
              <a:cs typeface="Calibri"/>
            </a:endParaRPr>
          </a:p>
          <a:p>
            <a:pPr>
              <a:buClr>
                <a:schemeClr val="accent1"/>
              </a:buClr>
              <a:buSzPts val="1500"/>
              <a:buChar char="•"/>
            </a:pPr>
            <a:r>
              <a:rPr lang="en-US" sz="1500" dirty="0">
                <a:latin typeface="Calibri"/>
              </a:rPr>
              <a:t>The Louis-Marie herbarium grants a priority to the Arctic-alpine, subarctic and boreal species from the province of Quebec and the northern hemisphere. This dataset is mainly populated with specimens from the province of Quebec. / </a:t>
            </a:r>
            <a:r>
              <a:rPr lang="en-US" sz="1500" dirty="0" err="1">
                <a:latin typeface="Calibri"/>
              </a:rPr>
              <a:t>L’Herbier</a:t>
            </a:r>
            <a:r>
              <a:rPr lang="en-US" sz="1500" dirty="0">
                <a:latin typeface="Calibri"/>
              </a:rPr>
              <a:t> Louis-Marie </a:t>
            </a:r>
            <a:r>
              <a:rPr lang="en-US" sz="1500" dirty="0" err="1">
                <a:latin typeface="Calibri"/>
              </a:rPr>
              <a:t>accorde</a:t>
            </a:r>
            <a:r>
              <a:rPr lang="en-US" sz="1500" dirty="0">
                <a:latin typeface="Calibri"/>
              </a:rPr>
              <a:t> </a:t>
            </a:r>
            <a:r>
              <a:rPr lang="en-US" sz="1500" dirty="0" err="1">
                <a:latin typeface="Calibri"/>
              </a:rPr>
              <a:t>une</a:t>
            </a:r>
            <a:r>
              <a:rPr lang="en-US" sz="1500" dirty="0">
                <a:latin typeface="Calibri"/>
              </a:rPr>
              <a:t> </a:t>
            </a:r>
            <a:r>
              <a:rPr lang="en-US" sz="1500" dirty="0" err="1">
                <a:latin typeface="Calibri"/>
              </a:rPr>
              <a:t>priorité</a:t>
            </a:r>
            <a:r>
              <a:rPr lang="en-US" sz="1500" dirty="0">
                <a:latin typeface="Calibri"/>
              </a:rPr>
              <a:t> aux </a:t>
            </a:r>
            <a:r>
              <a:rPr lang="en-US" sz="1500" dirty="0" err="1">
                <a:latin typeface="Calibri"/>
              </a:rPr>
              <a:t>espèces</a:t>
            </a:r>
            <a:r>
              <a:rPr lang="en-US" sz="1500" dirty="0">
                <a:latin typeface="Calibri"/>
              </a:rPr>
              <a:t> </a:t>
            </a:r>
            <a:r>
              <a:rPr lang="en-US" sz="1500" dirty="0" err="1">
                <a:latin typeface="Calibri"/>
              </a:rPr>
              <a:t>arctiques</a:t>
            </a:r>
            <a:r>
              <a:rPr lang="en-US" sz="1500" dirty="0">
                <a:latin typeface="Calibri"/>
              </a:rPr>
              <a:t>-alpines, </a:t>
            </a:r>
            <a:r>
              <a:rPr lang="en-US" sz="1500" dirty="0" err="1">
                <a:latin typeface="Calibri"/>
              </a:rPr>
              <a:t>subarctiques</a:t>
            </a:r>
            <a:r>
              <a:rPr lang="en-US" sz="1500" dirty="0">
                <a:latin typeface="Calibri"/>
              </a:rPr>
              <a:t> et </a:t>
            </a:r>
            <a:r>
              <a:rPr lang="en-US" sz="1500" dirty="0" err="1">
                <a:latin typeface="Calibri"/>
              </a:rPr>
              <a:t>boréales</a:t>
            </a:r>
            <a:r>
              <a:rPr lang="en-US" sz="1500" dirty="0">
                <a:latin typeface="Calibri"/>
              </a:rPr>
              <a:t> du Québec, du Canada et de </a:t>
            </a:r>
            <a:r>
              <a:rPr lang="en-US" sz="1500" dirty="0" err="1">
                <a:latin typeface="Calibri"/>
              </a:rPr>
              <a:t>l’hémisphère</a:t>
            </a:r>
            <a:r>
              <a:rPr lang="en-US" sz="1500" dirty="0">
                <a:latin typeface="Calibri"/>
              </a:rPr>
              <a:t> </a:t>
            </a:r>
            <a:r>
              <a:rPr lang="en-US" sz="1500" dirty="0" err="1">
                <a:latin typeface="Calibri"/>
              </a:rPr>
              <a:t>nord</a:t>
            </a:r>
            <a:r>
              <a:rPr lang="en-US" sz="1500" dirty="0">
                <a:latin typeface="Calibri"/>
              </a:rPr>
              <a:t>. Ce </a:t>
            </a:r>
            <a:r>
              <a:rPr lang="en-US" sz="1500" dirty="0" err="1">
                <a:latin typeface="Calibri"/>
              </a:rPr>
              <a:t>jeu</a:t>
            </a:r>
            <a:r>
              <a:rPr lang="en-US" sz="1500" dirty="0">
                <a:latin typeface="Calibri"/>
              </a:rPr>
              <a:t> </a:t>
            </a:r>
            <a:r>
              <a:rPr lang="en-US" sz="1500" dirty="0" err="1">
                <a:latin typeface="Calibri"/>
              </a:rPr>
              <a:t>présente</a:t>
            </a:r>
            <a:r>
              <a:rPr lang="en-US" sz="1500" dirty="0">
                <a:latin typeface="Calibri"/>
              </a:rPr>
              <a:t> </a:t>
            </a:r>
            <a:r>
              <a:rPr lang="en-US" sz="1500" dirty="0" err="1">
                <a:latin typeface="Calibri"/>
              </a:rPr>
              <a:t>principalement</a:t>
            </a:r>
            <a:r>
              <a:rPr lang="en-US" sz="1500" dirty="0">
                <a:latin typeface="Calibri"/>
              </a:rPr>
              <a:t> des </a:t>
            </a:r>
            <a:r>
              <a:rPr lang="en-US" sz="1500" dirty="0" err="1">
                <a:latin typeface="Calibri"/>
              </a:rPr>
              <a:t>spécimens</a:t>
            </a:r>
            <a:r>
              <a:rPr lang="en-US" sz="1500" dirty="0">
                <a:latin typeface="Calibri"/>
              </a:rPr>
              <a:t> </a:t>
            </a:r>
            <a:r>
              <a:rPr lang="en-US" sz="1500" dirty="0" err="1">
                <a:latin typeface="Calibri"/>
              </a:rPr>
              <a:t>provenant</a:t>
            </a:r>
            <a:r>
              <a:rPr lang="en-US" sz="1500" dirty="0">
                <a:latin typeface="Calibri"/>
              </a:rPr>
              <a:t> du Québec.</a:t>
            </a:r>
            <a:endParaRPr lang="en-US">
              <a:latin typeface="Calibri"/>
            </a:endParaRPr>
          </a:p>
          <a:p>
            <a:pPr marL="342900" marR="0" lvl="0" indent="-342900" algn="l"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500"/>
              <a:buAutoNum type="arabicPeriod"/>
            </a:pPr>
            <a:endParaRPr lang="en-US" sz="1500" dirty="0">
              <a:solidFill>
                <a:srgbClr val="3F3F3F"/>
              </a:solidFill>
              <a:latin typeface="Calibri"/>
              <a:ea typeface="Calibri"/>
              <a:cs typeface="Calibri"/>
            </a:endParaRPr>
          </a:p>
          <a:p>
            <a:pPr marL="91440" marR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None/>
            </a:pPr>
            <a:endParaRPr sz="1500" b="1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</a:endParaRPr>
          </a:p>
          <a:p>
            <a:pPr marL="383540" marR="0" lvl="1" indent="-9652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None/>
            </a:pP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</a:endParaRPr>
          </a:p>
          <a:p>
            <a:pPr marL="383540" marR="0" lvl="1" indent="-9652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None/>
            </a:pP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</a:endParaRPr>
          </a:p>
          <a:p>
            <a:pPr marL="383540" marR="0" lvl="1" indent="-9652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None/>
            </a:pP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</a:endParaRPr>
          </a:p>
          <a:p>
            <a:pPr marL="383540" lvl="1" indent="-96520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ts val="1350"/>
            </a:pPr>
            <a:endParaRPr lang="en-US" sz="1350">
              <a:solidFill>
                <a:srgbClr val="3F3F3F"/>
              </a:solidFill>
              <a:latin typeface="Calibri"/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7"/>
          <p:cNvSpPr txBox="1">
            <a:spLocks noGrp="1"/>
          </p:cNvSpPr>
          <p:nvPr>
            <p:ph type="title"/>
          </p:nvPr>
        </p:nvSpPr>
        <p:spPr>
          <a:xfrm>
            <a:off x="1117600" y="365125"/>
            <a:ext cx="14020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Metadata standards</a:t>
            </a:r>
            <a:endParaRPr/>
          </a:p>
        </p:txBody>
      </p:sp>
      <p:sp>
        <p:nvSpPr>
          <p:cNvPr id="400" name="Google Shape;400;p37"/>
          <p:cNvSpPr txBox="1"/>
          <p:nvPr/>
        </p:nvSpPr>
        <p:spPr>
          <a:xfrm>
            <a:off x="1177289" y="2237423"/>
            <a:ext cx="9978300" cy="3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" marR="0" lvl="0" indent="-914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</a:pPr>
            <a:r>
              <a:rPr lang="en-US" sz="15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Contact</a:t>
            </a:r>
            <a:endParaRPr/>
          </a:p>
          <a:p>
            <a:pPr marL="91440" marR="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Publisher (institution)</a:t>
            </a:r>
            <a:endParaRPr/>
          </a:p>
          <a:p>
            <a:pPr marL="91440" marR="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Contact (person + institution)</a:t>
            </a:r>
            <a:endParaRPr/>
          </a:p>
          <a:p>
            <a:pPr marL="91440" marR="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Creator (person + institution)</a:t>
            </a:r>
            <a:endParaRPr/>
          </a:p>
          <a:p>
            <a:pPr marL="91440" marR="0" lvl="0" indent="-9144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</a:pPr>
            <a:r>
              <a:rPr lang="en-US" sz="15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Associate party (person + institution)</a:t>
            </a:r>
            <a:endParaRPr/>
          </a:p>
          <a:p>
            <a:pPr marL="384048" marR="0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Originator</a:t>
            </a: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Content provider</a:t>
            </a:r>
            <a:endParaRPr/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Principle investigator</a:t>
            </a:r>
            <a:endParaRPr/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Custodian steward</a:t>
            </a:r>
            <a:endParaRPr/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Owner</a:t>
            </a: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Point of contact</a:t>
            </a:r>
            <a:endParaRPr/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..</a:t>
            </a:r>
            <a:endParaRPr/>
          </a:p>
          <a:p>
            <a:pPr marL="384048" marR="0" lvl="1" indent="-9715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None/>
            </a:pP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4048" marR="0" lvl="1" indent="-9715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None/>
            </a:pP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4048" marR="0" lvl="1" indent="-9715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None/>
            </a:pP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8"/>
          <p:cNvSpPr txBox="1">
            <a:spLocks noGrp="1"/>
          </p:cNvSpPr>
          <p:nvPr>
            <p:ph type="title"/>
          </p:nvPr>
        </p:nvSpPr>
        <p:spPr>
          <a:xfrm>
            <a:off x="1117600" y="365125"/>
            <a:ext cx="14020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Metadata standards</a:t>
            </a:r>
            <a:endParaRPr/>
          </a:p>
        </p:txBody>
      </p:sp>
      <p:sp>
        <p:nvSpPr>
          <p:cNvPr id="406" name="Google Shape;406;p38"/>
          <p:cNvSpPr txBox="1"/>
          <p:nvPr/>
        </p:nvSpPr>
        <p:spPr>
          <a:xfrm>
            <a:off x="1177289" y="2237423"/>
            <a:ext cx="9978300" cy="3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" marR="0" lvl="0" indent="-914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</a:pPr>
            <a:r>
              <a:rPr lang="en-US" sz="1500" b="1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Citation</a:t>
            </a:r>
            <a:endParaRPr sz="1500" b="1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" marR="0" lvl="0" indent="-952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</a:pPr>
            <a:r>
              <a:rPr lang="en-US" sz="15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Comparable to a publication reference</a:t>
            </a:r>
            <a:endParaRPr sz="1500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" marR="0" lvl="0" indent="-9525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</a:pPr>
            <a:r>
              <a:rPr lang="en-US" sz="15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Should contain:</a:t>
            </a:r>
            <a:endParaRPr/>
          </a:p>
          <a:p>
            <a:pPr marL="384048" marR="0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Authors (e.g. data collectors, responsible researchers, data managers, …)</a:t>
            </a:r>
            <a:endParaRPr/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Publication year</a:t>
            </a: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Dataset title</a:t>
            </a: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Name of the organizations involved when different from publisher</a:t>
            </a: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Publisher (can be the OBIS node)</a:t>
            </a:r>
            <a:endParaRPr/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Dataset type (e.g. occurrence, sampling event)</a:t>
            </a:r>
            <a:endParaRPr/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Version number</a:t>
            </a: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4048" marR="0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Char char="◦"/>
            </a:pPr>
            <a:r>
              <a:rPr lang="en-US" sz="135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IPT dataset url</a:t>
            </a: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4048" marR="0" lvl="1" indent="-9715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None/>
            </a:pP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4048" marR="0" lvl="1" indent="-9715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None/>
            </a:pP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84048" marR="0" lvl="1" indent="-9715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None/>
            </a:pP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" marR="0" lvl="0" indent="-952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</a:pPr>
            <a:r>
              <a:rPr lang="en-US" sz="15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Note: IPT has an option to auto-generate the citation based on the metadata.</a:t>
            </a:r>
            <a:endParaRPr/>
          </a:p>
          <a:p>
            <a:pPr marL="384048" marR="0" lvl="1" indent="-9715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350"/>
              <a:buFont typeface="Calibri"/>
              <a:buNone/>
            </a:pPr>
            <a:endParaRPr sz="135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9"/>
          <p:cNvSpPr txBox="1">
            <a:spLocks noGrp="1"/>
          </p:cNvSpPr>
          <p:nvPr>
            <p:ph type="title"/>
          </p:nvPr>
        </p:nvSpPr>
        <p:spPr>
          <a:xfrm>
            <a:off x="1117600" y="365125"/>
            <a:ext cx="140208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Metadata standards</a:t>
            </a:r>
            <a:endParaRPr/>
          </a:p>
        </p:txBody>
      </p:sp>
      <p:sp>
        <p:nvSpPr>
          <p:cNvPr id="412" name="Google Shape;412;p39"/>
          <p:cNvSpPr txBox="1"/>
          <p:nvPr/>
        </p:nvSpPr>
        <p:spPr>
          <a:xfrm>
            <a:off x="1022985" y="2734866"/>
            <a:ext cx="9978300" cy="32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50876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r>
              <a:rPr lang="en-US" sz="1800" b="1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Data paper</a:t>
            </a:r>
            <a:endParaRPr/>
          </a:p>
          <a:p>
            <a:pPr marL="150876" marR="0" lvl="1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50876" marR="0" lvl="1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r>
              <a:rPr lang="en-US"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Fill in as much metadata as possible and publish your metadata as a data paper e.g. in a Pensoft journal, by importing the eml.xml file into their arpha tool. </a:t>
            </a:r>
            <a:endParaRPr/>
          </a:p>
          <a:p>
            <a:pPr marL="150876" marR="0" lvl="1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3F3F3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50876" marR="0" lvl="1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</a:pPr>
            <a:r>
              <a:rPr lang="en-US"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Instructions: </a:t>
            </a:r>
            <a:r>
              <a:rPr lang="en-US" sz="1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https://arpha.pensoft.net/tips/From-GBIF-IPT-metadata-EML</a:t>
            </a:r>
            <a:r>
              <a:rPr lang="en-US"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Occurrence Core</a:t>
            </a:r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/>
              <a:t>When to use Occurrence Core?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No information on how the data was sampled or samples were processed.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No abiotic measurements are taken or provided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Biological measurements are made on individual specimens (each specimen is a single occurrence record)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This is often the case for museum collections, citations of occurrences from literature, individual sightings.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1600"/>
              <a:t>Minimum of 8 (required) DwC terms</a:t>
            </a:r>
            <a:endParaRPr/>
          </a:p>
        </p:txBody>
      </p:sp>
      <p:graphicFrame>
        <p:nvGraphicFramePr>
          <p:cNvPr id="122" name="Google Shape;122;p16"/>
          <p:cNvGraphicFramePr/>
          <p:nvPr/>
        </p:nvGraphicFramePr>
        <p:xfrm>
          <a:off x="838200" y="4328272"/>
          <a:ext cx="9786800" cy="1983600"/>
        </p:xfrm>
        <a:graphic>
          <a:graphicData uri="http://schemas.openxmlformats.org/drawingml/2006/table">
            <a:tbl>
              <a:tblPr>
                <a:noFill/>
                <a:tableStyleId>{C539F650-E1D3-432D-80FD-D8F09C15E14C}</a:tableStyleId>
              </a:tblPr>
              <a:tblGrid>
                <a:gridCol w="1158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5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8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58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58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88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583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06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scientificName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scientificNameID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occurrenceID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eventDate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decimalLatitude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decimalLongitude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occurrenceStatus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basisOfRecord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Arca zebra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urn:lsid:marinespecies.org:taxname:420713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10.7413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-63.8791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Perna viridis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urn:lsid:marinespecies.org:taxname:367822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MCNUSB_002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10.7413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-63.8791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Phyllonotus pomum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urn:lsid:marinespecies.org:taxname:419944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10.7413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-63.8791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Strombus pugilis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urn:lsid:marinespecies.org:taxname:419695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MCNUSB_047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10.8737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-63.8805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Trachycardium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urn:lsid:marinespecies.org:taxname:203976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MCNUSB_075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10.8477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-68.2424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Chione cancellata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urn:lsid:marinespecies.org:taxname:397040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MCNUSB_006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10.6886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-63.8514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Atrina seminuda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urn:lsid:marinespecies.org:taxname:420740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MCNUSB_007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10.6886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-63.8514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Lyropecten 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urn:lsid:marinespecies.org:taxname:203879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MCNUSB_004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10.7413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-63.8791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123" name="Google Shape;123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Occurrence Core + ExtendedMeasurementOrFact Extension</a:t>
            </a: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532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US" sz="1600"/>
              <a:t>Occurrences and measurements made on individual specimens, e.g. body size, counts, wet weight, life stage, etc.</a:t>
            </a:r>
            <a:endParaRPr/>
          </a:p>
        </p:txBody>
      </p:sp>
      <p:graphicFrame>
        <p:nvGraphicFramePr>
          <p:cNvPr id="130" name="Google Shape;130;p17"/>
          <p:cNvGraphicFramePr/>
          <p:nvPr/>
        </p:nvGraphicFramePr>
        <p:xfrm>
          <a:off x="869581" y="2286002"/>
          <a:ext cx="9786800" cy="1983600"/>
        </p:xfrm>
        <a:graphic>
          <a:graphicData uri="http://schemas.openxmlformats.org/drawingml/2006/table">
            <a:tbl>
              <a:tblPr>
                <a:noFill/>
                <a:tableStyleId>{C539F650-E1D3-432D-80FD-D8F09C15E14C}</a:tableStyleId>
              </a:tblPr>
              <a:tblGrid>
                <a:gridCol w="1158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5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8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58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583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885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1583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06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scientificName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scientificNameID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occurrenceID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eventDate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decimalLatitude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decimalLongitude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occurrenceStatus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basisOfRecord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Arca zebra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urn:lsid:marinespecies.org:taxname:420713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10.7413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-63.8791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Perna viridis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urn:lsid:marinespecies.org:taxname:367822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MCNUSB_002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10.7413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-63.8791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Phyllonotus pomum</a:t>
                      </a: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urn:lsid:marinespecies.org:taxname:419944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10.7413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-63.8791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Strombus pugilis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urn:lsid:marinespecies.org:taxname:419695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MCNUSB_047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10.8737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-63.8805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Trachycardium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urn:lsid:marinespecies.org:taxname:203976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MCNUSB_075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10.8477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-68.2424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Chione cancellata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urn:lsid:marinespecies.org:taxname:397040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MCNUSB_006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10.6886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-63.8514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Atrina seminuda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urn:lsid:marinespecies.org:taxname:420740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MCNUSB_007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10.6886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-63.8514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21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Lyropecten 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urn:lsid:marinespecies.org:taxname:203879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MCNUSB_004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1999-01-01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10.7413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-63.8791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Present</a:t>
                      </a:r>
                      <a:endParaRPr/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PreservedSpecimen</a:t>
                      </a: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675" marR="7675" marT="5125" marB="5125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31" name="Google Shape;131;p17"/>
          <p:cNvGraphicFramePr/>
          <p:nvPr/>
        </p:nvGraphicFramePr>
        <p:xfrm>
          <a:off x="869581" y="5032379"/>
          <a:ext cx="10959725" cy="1301800"/>
        </p:xfrm>
        <a:graphic>
          <a:graphicData uri="http://schemas.openxmlformats.org/drawingml/2006/table">
            <a:tbl>
              <a:tblPr>
                <a:noFill/>
                <a:tableStyleId>{C539F650-E1D3-432D-80FD-D8F09C15E14C}</a:tableStyleId>
              </a:tblPr>
              <a:tblGrid>
                <a:gridCol w="962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2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79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94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20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2387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391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occurrenceID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measurementType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measurementTypeID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measurementValue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measurementValueID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measurementUnit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measurementUnitID</a:t>
                      </a:r>
                      <a:endParaRPr sz="1000" b="1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9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MCNUSB_001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Length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"/>
                        </a:rPr>
                        <a:t>http://vocab.nerc.ac.uk/collection/P01/current/OBSINDLX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cm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4"/>
                        </a:rPr>
                        <a:t>http://vocab.nerc.ac.uk/collection/P06/current/ULCM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9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MCNUSB_001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Wetweightbiomass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5"/>
                        </a:rPr>
                        <a:t>http://vocab.nerc.ac.uk/collection/P01/current/OWETBM01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6"/>
                        </a:rPr>
                        <a:t>http://vocab.nerc.ac.uk/collection/P06/current/UGRM/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9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MCNUSB_002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Length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"/>
                        </a:rPr>
                        <a:t>http://vocab.nerc.ac.uk/collection/P01/current/OBSINDLX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cm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4"/>
                        </a:rPr>
                        <a:t>http://vocab.nerc.ac.uk/collection/P06/current/ULCM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9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MCNUSB_002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Wetweightbiomass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5"/>
                        </a:rPr>
                        <a:t>http://vocab.nerc.ac.uk/collection/P01/current/OWETBM01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15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6"/>
                        </a:rPr>
                        <a:t>http://vocab.nerc.ac.uk/collection/P06/current/UGRM/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9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MCNUSB_003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Length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3"/>
                        </a:rPr>
                        <a:t>http://vocab.nerc.ac.uk/collection/P01/current/OBSINDLX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cm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4"/>
                        </a:rPr>
                        <a:t>http://vocab.nerc.ac.uk/collection/P06/current/ULCM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39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MCNUSB_003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Wetweightbiomass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5"/>
                        </a:rPr>
                        <a:t>http://vocab.nerc.ac.uk/collection/P01/current/OWETBM01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80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</a:t>
                      </a:r>
                      <a:endParaRPr/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u="sng" strike="noStrike" cap="none">
                          <a:solidFill>
                            <a:schemeClr val="hlink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  <a:hlinkClick r:id="rId6"/>
                        </a:rPr>
                        <a:t>http://vocab.nerc.ac.uk/collection/P06/current/UGRM/</a:t>
                      </a:r>
                      <a:endParaRPr sz="1000" b="0" u="sng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8850" marR="8850" marT="5900" marB="5900" anchor="b">
                    <a:lnL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132" name="Google Shape;132;p17"/>
          <p:cNvCxnSpPr/>
          <p:nvPr/>
        </p:nvCxnSpPr>
        <p:spPr>
          <a:xfrm flipH="1">
            <a:off x="869717" y="4668253"/>
            <a:ext cx="2679600" cy="1014900"/>
          </a:xfrm>
          <a:prstGeom prst="bentConnector3">
            <a:avLst>
              <a:gd name="adj1" fmla="val 108536"/>
            </a:avLst>
          </a:prstGeom>
          <a:noFill/>
          <a:ln w="38100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33" name="Google Shape;133;p17"/>
          <p:cNvCxnSpPr/>
          <p:nvPr/>
        </p:nvCxnSpPr>
        <p:spPr>
          <a:xfrm rot="10800000" flipH="1">
            <a:off x="3549317" y="4204753"/>
            <a:ext cx="1191000" cy="463500"/>
          </a:xfrm>
          <a:prstGeom prst="bentConnector3">
            <a:avLst>
              <a:gd name="adj1" fmla="val 99506"/>
            </a:avLst>
          </a:prstGeom>
          <a:noFill/>
          <a:ln w="38100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pic>
        <p:nvPicPr>
          <p:cNvPr id="134" name="Google Shape;134;p1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endParaRPr/>
          </a:p>
        </p:txBody>
      </p:sp>
      <p:grpSp>
        <p:nvGrpSpPr>
          <p:cNvPr id="140" name="Google Shape;140;p18"/>
          <p:cNvGrpSpPr/>
          <p:nvPr/>
        </p:nvGrpSpPr>
        <p:grpSpPr>
          <a:xfrm>
            <a:off x="8008221" y="947364"/>
            <a:ext cx="4147224" cy="5233044"/>
            <a:chOff x="8970447" y="2025672"/>
            <a:chExt cx="3221553" cy="4832328"/>
          </a:xfrm>
        </p:grpSpPr>
        <p:pic>
          <p:nvPicPr>
            <p:cNvPr id="141" name="Google Shape;141;p18" descr="C:\Users\daphnisd\Desktop\32263_andre-cattrijsse-neemt-waterstaal-uit-een-van-de-niskin-flessen-op-de-carrousel-met-ctd-25-08-2010.jp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970447" y="2025672"/>
              <a:ext cx="3221553" cy="483232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2" name="Google Shape;142;p18"/>
            <p:cNvSpPr/>
            <p:nvPr/>
          </p:nvSpPr>
          <p:spPr>
            <a:xfrm>
              <a:off x="8995364" y="6461474"/>
              <a:ext cx="3053850" cy="369472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Nutrient concentrations</a:t>
              </a:r>
              <a:endParaRPr/>
            </a:p>
          </p:txBody>
        </p:sp>
      </p:grpSp>
      <p:grpSp>
        <p:nvGrpSpPr>
          <p:cNvPr id="143" name="Google Shape;143;p18"/>
          <p:cNvGrpSpPr/>
          <p:nvPr/>
        </p:nvGrpSpPr>
        <p:grpSpPr>
          <a:xfrm>
            <a:off x="-12568" y="3113894"/>
            <a:ext cx="4042470" cy="3086414"/>
            <a:chOff x="5516552" y="3165491"/>
            <a:chExt cx="3597911" cy="2687981"/>
          </a:xfrm>
        </p:grpSpPr>
        <p:pic>
          <p:nvPicPr>
            <p:cNvPr id="144" name="Google Shape;144;p18" descr="S:\datac\Projects\Afgelopen projecten\Marbef\Datasets\Manuela\RAINBASE_foto's\DSCN1487.JP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530296" y="3165491"/>
              <a:ext cx="3584167" cy="268798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5" name="Google Shape;145;p18"/>
            <p:cNvSpPr/>
            <p:nvPr/>
          </p:nvSpPr>
          <p:spPr>
            <a:xfrm>
              <a:off x="5516552" y="5453362"/>
              <a:ext cx="3565082" cy="348459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Sediment sampling</a:t>
              </a:r>
              <a:endParaRPr/>
            </a:p>
          </p:txBody>
        </p:sp>
      </p:grpSp>
      <p:grpSp>
        <p:nvGrpSpPr>
          <p:cNvPr id="146" name="Google Shape;146;p18"/>
          <p:cNvGrpSpPr/>
          <p:nvPr/>
        </p:nvGrpSpPr>
        <p:grpSpPr>
          <a:xfrm>
            <a:off x="3997823" y="2508968"/>
            <a:ext cx="4047284" cy="3691339"/>
            <a:chOff x="3353819" y="2647330"/>
            <a:chExt cx="2665490" cy="3998230"/>
          </a:xfrm>
        </p:grpSpPr>
        <p:pic>
          <p:nvPicPr>
            <p:cNvPr id="147" name="Google Shape;147;p18" descr="C:\Users\daphnisd\Desktop\32262_carrousel-met-ctd-en-6-niskinflessen-wordt-aan-boord-gehesen-25-08-2010.jp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3353823" y="2647330"/>
              <a:ext cx="2665486" cy="39982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8" name="Google Shape;148;p18"/>
            <p:cNvSpPr/>
            <p:nvPr/>
          </p:nvSpPr>
          <p:spPr>
            <a:xfrm>
              <a:off x="3353819" y="6163816"/>
              <a:ext cx="2662320" cy="433374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CTD measurements</a:t>
              </a:r>
              <a:endParaRPr/>
            </a:p>
          </p:txBody>
        </p:sp>
      </p:grpSp>
      <p:grpSp>
        <p:nvGrpSpPr>
          <p:cNvPr id="149" name="Google Shape;149;p18"/>
          <p:cNvGrpSpPr/>
          <p:nvPr/>
        </p:nvGrpSpPr>
        <p:grpSpPr>
          <a:xfrm>
            <a:off x="8008222" y="1"/>
            <a:ext cx="4147224" cy="2956286"/>
            <a:chOff x="1493806" y="4055653"/>
            <a:chExt cx="4175040" cy="2758605"/>
          </a:xfrm>
        </p:grpSpPr>
        <p:pic>
          <p:nvPicPr>
            <p:cNvPr id="150" name="Google Shape;150;p18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530938" y="4055653"/>
              <a:ext cx="4137908" cy="27586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" name="Google Shape;151;p18"/>
            <p:cNvSpPr/>
            <p:nvPr/>
          </p:nvSpPr>
          <p:spPr>
            <a:xfrm>
              <a:off x="1493806" y="6319015"/>
              <a:ext cx="4014298" cy="488233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Biomass</a:t>
              </a:r>
              <a:endParaRPr sz="2800" b="1" i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" name="Google Shape;152;p18"/>
          <p:cNvGrpSpPr/>
          <p:nvPr/>
        </p:nvGrpSpPr>
        <p:grpSpPr>
          <a:xfrm>
            <a:off x="0" y="0"/>
            <a:ext cx="4671418" cy="3113893"/>
            <a:chOff x="104628" y="819162"/>
            <a:chExt cx="4671418" cy="3113893"/>
          </a:xfrm>
        </p:grpSpPr>
        <p:pic>
          <p:nvPicPr>
            <p:cNvPr id="153" name="Google Shape;153;p18" descr="C:\Users\daphnisd\Desktop\73911_biometrics-are-taken.jpg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07503" y="819162"/>
              <a:ext cx="4668543" cy="31138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" name="Google Shape;154;p18"/>
            <p:cNvSpPr/>
            <p:nvPr/>
          </p:nvSpPr>
          <p:spPr>
            <a:xfrm>
              <a:off x="104628" y="3249165"/>
              <a:ext cx="4245358" cy="523220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Biotic measurements</a:t>
              </a:r>
              <a:endParaRPr sz="2800" b="1" i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" name="Google Shape;155;p18"/>
          <p:cNvGrpSpPr/>
          <p:nvPr/>
        </p:nvGrpSpPr>
        <p:grpSpPr>
          <a:xfrm>
            <a:off x="3993017" y="1"/>
            <a:ext cx="4056902" cy="3113892"/>
            <a:chOff x="4670404" y="991460"/>
            <a:chExt cx="4438261" cy="3320800"/>
          </a:xfrm>
        </p:grpSpPr>
        <p:pic>
          <p:nvPicPr>
            <p:cNvPr id="156" name="Google Shape;156;p18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4675667" y="991460"/>
              <a:ext cx="4427733" cy="3320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7" name="Google Shape;157;p18"/>
            <p:cNvSpPr/>
            <p:nvPr/>
          </p:nvSpPr>
          <p:spPr>
            <a:xfrm>
              <a:off x="4670404" y="3578184"/>
              <a:ext cx="4438261" cy="557986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Abundances</a:t>
              </a:r>
              <a:endParaRPr sz="2800" b="1" i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8" name="Google Shape;158;p1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9"/>
          <p:cNvGrpSpPr/>
          <p:nvPr/>
        </p:nvGrpSpPr>
        <p:grpSpPr>
          <a:xfrm>
            <a:off x="532436" y="3175948"/>
            <a:ext cx="5409236" cy="3431894"/>
            <a:chOff x="2956592" y="2665358"/>
            <a:chExt cx="5935887" cy="3931994"/>
          </a:xfrm>
        </p:grpSpPr>
        <p:pic>
          <p:nvPicPr>
            <p:cNvPr id="164" name="Google Shape;164;p1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987824" y="2665358"/>
              <a:ext cx="2952328" cy="3931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Google Shape;165;p1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940152" y="2665358"/>
              <a:ext cx="2952327" cy="39319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6" name="Google Shape;166;p19"/>
            <p:cNvSpPr/>
            <p:nvPr/>
          </p:nvSpPr>
          <p:spPr>
            <a:xfrm>
              <a:off x="2956592" y="6074523"/>
              <a:ext cx="5935887" cy="461665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Subsamples and slices</a:t>
              </a:r>
              <a:endParaRPr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7" name="Google Shape;167;p19"/>
          <p:cNvGrpSpPr/>
          <p:nvPr/>
        </p:nvGrpSpPr>
        <p:grpSpPr>
          <a:xfrm>
            <a:off x="136709" y="227949"/>
            <a:ext cx="4041751" cy="2947999"/>
            <a:chOff x="104354" y="2108242"/>
            <a:chExt cx="3297182" cy="2472886"/>
          </a:xfrm>
        </p:grpSpPr>
        <p:pic>
          <p:nvPicPr>
            <p:cNvPr id="168" name="Google Shape;168;p1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04354" y="2108242"/>
              <a:ext cx="3297182" cy="247288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9" name="Google Shape;169;p19"/>
            <p:cNvSpPr/>
            <p:nvPr/>
          </p:nvSpPr>
          <p:spPr>
            <a:xfrm>
              <a:off x="104354" y="4021845"/>
              <a:ext cx="3297182" cy="461665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OTN tags</a:t>
              </a:r>
              <a:endParaRPr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70" name="Google Shape;170;p19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178460" y="227949"/>
            <a:ext cx="4050793" cy="2980228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9"/>
          <p:cNvSpPr/>
          <p:nvPr/>
        </p:nvSpPr>
        <p:spPr>
          <a:xfrm>
            <a:off x="4178460" y="2509211"/>
            <a:ext cx="4050793" cy="461666"/>
          </a:xfrm>
          <a:prstGeom prst="rect">
            <a:avLst/>
          </a:prstGeom>
          <a:solidFill>
            <a:schemeClr val="lt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Planktonnet + CTD</a:t>
            </a:r>
            <a:endParaRPr sz="2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2" name="Google Shape;172;p19"/>
          <p:cNvGrpSpPr/>
          <p:nvPr/>
        </p:nvGrpSpPr>
        <p:grpSpPr>
          <a:xfrm>
            <a:off x="8229253" y="227949"/>
            <a:ext cx="3871989" cy="2980228"/>
            <a:chOff x="136710" y="4648895"/>
            <a:chExt cx="3159551" cy="2081304"/>
          </a:xfrm>
        </p:grpSpPr>
        <p:pic>
          <p:nvPicPr>
            <p:cNvPr id="173" name="Google Shape;173;p19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36710" y="4648895"/>
              <a:ext cx="3126422" cy="208130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4" name="Google Shape;174;p19"/>
            <p:cNvSpPr/>
            <p:nvPr/>
          </p:nvSpPr>
          <p:spPr>
            <a:xfrm>
              <a:off x="136710" y="6199566"/>
              <a:ext cx="3159551" cy="461665"/>
            </a:xfrm>
            <a:prstGeom prst="rect">
              <a:avLst/>
            </a:prstGeom>
            <a:solidFill>
              <a:schemeClr val="lt1">
                <a:alpha val="4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VPR</a:t>
              </a:r>
              <a:endParaRPr sz="2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75" name="Google Shape;175;p1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941672" y="3192062"/>
            <a:ext cx="5102687" cy="341578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/>
          <p:nvPr/>
        </p:nvSpPr>
        <p:spPr>
          <a:xfrm>
            <a:off x="5941672" y="6092792"/>
            <a:ext cx="5074225" cy="461665"/>
          </a:xfrm>
          <a:prstGeom prst="rect">
            <a:avLst/>
          </a:prstGeom>
          <a:solidFill>
            <a:schemeClr val="lt1">
              <a:alpha val="49803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Habitat coverage - bleaching</a:t>
            </a:r>
            <a:endParaRPr sz="2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9"/>
          <p:cNvSpPr/>
          <p:nvPr/>
        </p:nvSpPr>
        <p:spPr>
          <a:xfrm>
            <a:off x="8800099" y="3175948"/>
            <a:ext cx="2384732" cy="251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BFBFB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livingoceansfoundation</a:t>
            </a:r>
            <a:endParaRPr sz="1000">
              <a:solidFill>
                <a:srgbClr val="BFBFB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8" name="Google Shape;178;p19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Event Core + Occurrence Extension</a:t>
            </a:r>
            <a:endParaRPr/>
          </a:p>
        </p:txBody>
      </p:sp>
      <p:graphicFrame>
        <p:nvGraphicFramePr>
          <p:cNvPr id="184" name="Google Shape;184;p20"/>
          <p:cNvGraphicFramePr/>
          <p:nvPr/>
        </p:nvGraphicFramePr>
        <p:xfrm>
          <a:off x="499640" y="1791685"/>
          <a:ext cx="11056125" cy="1956290"/>
        </p:xfrm>
        <a:graphic>
          <a:graphicData uri="http://schemas.openxmlformats.org/drawingml/2006/table">
            <a:tbl>
              <a:tblPr>
                <a:noFill/>
                <a:tableStyleId>{C539F650-E1D3-432D-80FD-D8F09C15E14C}</a:tableStyleId>
              </a:tblPr>
              <a:tblGrid>
                <a:gridCol w="1682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0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2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2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44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035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900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8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94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676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14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eventID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parentEventID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type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eventDate</a:t>
                      </a:r>
                      <a:endParaRPr sz="900" b="1" u="none" strike="noStrike" cap="none">
                        <a:solidFill>
                          <a:srgbClr val="000000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decimalLatitude</a:t>
                      </a:r>
                      <a:endParaRPr sz="900" b="1" u="none" strike="noStrike" cap="none">
                        <a:solidFill>
                          <a:srgbClr val="000000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decimalLongitude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coordinateUncertaintyInMeters</a:t>
                      </a:r>
                      <a:endParaRPr sz="900" b="1" u="none" strike="noStrike" cap="none">
                        <a:solidFill>
                          <a:srgbClr val="000000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minimumDepthInMeters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maximumDepthInMeters</a:t>
                      </a:r>
                      <a:endParaRPr sz="900" b="1" u="none" strike="noStrike" cap="none">
                        <a:solidFill>
                          <a:srgbClr val="000000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footprintWKT</a:t>
                      </a:r>
                      <a:endParaRPr sz="900" b="1" u="none" strike="noStrike" cap="none">
                        <a:solidFill>
                          <a:srgbClr val="000000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cruise</a:t>
                      </a:r>
                      <a:endParaRPr sz="900" b="0" u="none" strike="noStrike" cap="none">
                        <a:solidFill>
                          <a:srgbClr val="000000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2009-11-25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4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station</a:t>
                      </a:r>
                      <a:endParaRPr sz="900" b="0" u="none" strike="noStrike" cap="none">
                        <a:solidFill>
                          <a:srgbClr val="000000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2009-11-25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10.854039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-63.697436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1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8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 transect</a:t>
                      </a:r>
                      <a:endParaRPr sz="900" b="0" u="none" strike="noStrike" cap="none">
                        <a:solidFill>
                          <a:srgbClr val="000000"/>
                        </a:solidFill>
                        <a:latin typeface="Source Code Pro"/>
                        <a:ea typeface="Source Code Pro"/>
                        <a:cs typeface="Source Code Pro"/>
                        <a:sym typeface="Source Code Pro"/>
                      </a:endParaRPr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2009-11-25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10.853500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-63.698400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33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1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LINESTRING (-63.69870 10.85351, -63.69809 10.85352)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8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plankton_nov2009:S1:dragging:T1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CTD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2009-11-25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10.853450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-63.698586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1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69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plankton_nov2009:S1:dragging:T2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CTD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2009-11-25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10.853469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-63.698422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1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8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plankton_nov2009:S1:dragging:T3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CTD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2009-11-25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10.853492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-63.698511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1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2</a:t>
                      </a:r>
                      <a:endParaRPr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900" u="none" strike="noStrike" cap="none"/>
                    </a:p>
                  </a:txBody>
                  <a:tcPr marL="3875" marR="3875" marT="2575" marB="2575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85" name="Google Shape;185;p20"/>
          <p:cNvGraphicFramePr/>
          <p:nvPr/>
        </p:nvGraphicFramePr>
        <p:xfrm>
          <a:off x="499640" y="3951102"/>
          <a:ext cx="10515600" cy="2293760"/>
        </p:xfrm>
        <a:graphic>
          <a:graphicData uri="http://schemas.openxmlformats.org/drawingml/2006/table">
            <a:tbl>
              <a:tblPr>
                <a:noFill/>
                <a:tableStyleId>{C539F650-E1D3-432D-80FD-D8F09C15E14C}</a:tableStyleId>
              </a:tblPr>
              <a:tblGrid>
                <a:gridCol w="1499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2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60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27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21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666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462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eventID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occurrenceID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scientificName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scientificNameID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scientificNameAuthorship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basisOfRecord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1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occurrenceStatus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6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MCNUSB_plank0001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Rhizosolenia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urn:lsid:marinespecies.org:taxname:149069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T. Brightwell, 1858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HumanObservation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Present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6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MCNUSB_plank0002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Noctiluca scintillans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urn:lsid:marinespecies.org:taxname:109921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(Macartney) Kofoid &amp; Swezy, 1921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HumanObservation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Present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6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MCNUSB_plank0003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Thalassiothrix frauenfeldii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urn:lsid:marinespecies.org:taxname:176365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(Grunow) Grunow, 1880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HumanObservation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Present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6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MCNUSB_plank0004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Ceratium fusus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urn:lsid:marinespecies.org:taxname:109951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(Ehrenberg) Dujardin, 1841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HumanObservation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Present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6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plankton_nov2009:S1:dragging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MCNUSB_plank0005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Chaetoceros coarctatum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urn:lsid:marinespecies.org:taxname:178180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Lauder, 1864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HumanObservation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Present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6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plankton_nov2009:S2:dragging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MCNUSB_plank0006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Chaetoceros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urn:lsid:marinespecies.org:taxname:148985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C.G. Ehrenberg, 1844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HumanObservation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Present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6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plankton_nov2009:S2:dragging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MCNUSB_plank0007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Guinardia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urn:lsid:marinespecies.org:taxname:149111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H. Peragallo, 1892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HumanObservation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 b="0" u="none" strike="noStrike" cap="none">
                          <a:solidFill>
                            <a:srgbClr val="000000"/>
                          </a:solidFill>
                          <a:latin typeface="Source Code Pro"/>
                          <a:ea typeface="Source Code Pro"/>
                          <a:cs typeface="Source Code Pro"/>
                          <a:sym typeface="Source Code Pro"/>
                        </a:rPr>
                        <a:t>Present</a:t>
                      </a:r>
                      <a:endParaRPr/>
                    </a:p>
                  </a:txBody>
                  <a:tcPr marL="9300" marR="9300" marT="6200" marB="620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186" name="Google Shape;186;p20"/>
          <p:cNvCxnSpPr/>
          <p:nvPr/>
        </p:nvCxnSpPr>
        <p:spPr>
          <a:xfrm>
            <a:off x="1371600" y="3254041"/>
            <a:ext cx="0" cy="596064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miter lim="800000"/>
            <a:headEnd type="triangle" w="med" len="med"/>
            <a:tailEnd type="triangle" w="med" len="med"/>
          </a:ln>
        </p:spPr>
      </p:cxnSp>
      <p:sp>
        <p:nvSpPr>
          <p:cNvPr id="187" name="Google Shape;187;p20"/>
          <p:cNvSpPr txBox="1"/>
          <p:nvPr/>
        </p:nvSpPr>
        <p:spPr>
          <a:xfrm>
            <a:off x="1143000" y="5835316"/>
            <a:ext cx="351910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Measurements and Sampling facts?</a:t>
            </a:r>
            <a:endParaRPr/>
          </a:p>
        </p:txBody>
      </p:sp>
      <p:pic>
        <p:nvPicPr>
          <p:cNvPr id="188" name="Google Shape;188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56649" y="1663908"/>
            <a:ext cx="10709649" cy="421223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909864" y="539646"/>
            <a:ext cx="390645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MeasurmentOrFact Extension</a:t>
            </a:r>
            <a:endParaRPr/>
          </a:p>
        </p:txBody>
      </p:sp>
      <p:sp>
        <p:nvSpPr>
          <p:cNvPr id="195" name="Google Shape;195;p21"/>
          <p:cNvSpPr txBox="1"/>
          <p:nvPr/>
        </p:nvSpPr>
        <p:spPr>
          <a:xfrm>
            <a:off x="2658981" y="4812632"/>
            <a:ext cx="47801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/>
          </a:p>
        </p:txBody>
      </p:sp>
      <p:sp>
        <p:nvSpPr>
          <p:cNvPr id="196" name="Google Shape;196;p21"/>
          <p:cNvSpPr/>
          <p:nvPr/>
        </p:nvSpPr>
        <p:spPr>
          <a:xfrm>
            <a:off x="656649" y="5653848"/>
            <a:ext cx="394569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Not compatible with DwC-A star schema</a:t>
            </a:r>
            <a:endParaRPr/>
          </a:p>
        </p:txBody>
      </p:sp>
      <p:pic>
        <p:nvPicPr>
          <p:cNvPr id="197" name="Google Shape;19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OBIS-ENV-DATA proposed the ExtendedMeasurementOrFact Extension</a:t>
            </a:r>
            <a:endParaRPr/>
          </a:p>
        </p:txBody>
      </p:sp>
      <p:pic>
        <p:nvPicPr>
          <p:cNvPr id="203" name="Google Shape;203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6906" y="2017395"/>
            <a:ext cx="5955688" cy="4279349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2"/>
          <p:cNvSpPr/>
          <p:nvPr/>
        </p:nvSpPr>
        <p:spPr>
          <a:xfrm>
            <a:off x="4335462" y="2273618"/>
            <a:ext cx="2904530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Sample or Observation</a:t>
            </a:r>
            <a:br>
              <a:rPr lang="en-US" sz="12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lang="en-US" sz="120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(time, location, depth, event hierarchy)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2"/>
          <p:cNvSpPr txBox="1"/>
          <p:nvPr/>
        </p:nvSpPr>
        <p:spPr>
          <a:xfrm>
            <a:off x="7448274" y="3116303"/>
            <a:ext cx="4187466" cy="1815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Sampling protocol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(equipment, methods)</a:t>
            </a:r>
            <a:endParaRPr sz="1200" b="1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Sampling effort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(length, duration, volume,…)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Environment/habitat variables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(physical, chemical, sediment,…)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Biological variables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(Abundance, biomass, length, behavior, lifestage, traits …) </a:t>
            </a:r>
            <a:endParaRPr/>
          </a:p>
        </p:txBody>
      </p:sp>
      <p:sp>
        <p:nvSpPr>
          <p:cNvPr id="206" name="Google Shape;206;p22"/>
          <p:cNvSpPr txBox="1"/>
          <p:nvPr/>
        </p:nvSpPr>
        <p:spPr>
          <a:xfrm>
            <a:off x="1988544" y="5441892"/>
            <a:ext cx="418746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Occurrence details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(taxonomy, identification, organismID. …) </a:t>
            </a:r>
            <a:endParaRPr sz="1200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207" name="Google Shape;207;p22"/>
          <p:cNvSpPr txBox="1"/>
          <p:nvPr/>
        </p:nvSpPr>
        <p:spPr>
          <a:xfrm>
            <a:off x="764939" y="1648063"/>
            <a:ext cx="122360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Three files:</a:t>
            </a:r>
            <a:endParaRPr/>
          </a:p>
        </p:txBody>
      </p:sp>
      <p:sp>
        <p:nvSpPr>
          <p:cNvPr id="208" name="Google Shape;208;p22"/>
          <p:cNvSpPr txBox="1"/>
          <p:nvPr/>
        </p:nvSpPr>
        <p:spPr>
          <a:xfrm>
            <a:off x="8252459" y="5434470"/>
            <a:ext cx="3349101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Note: All Measurement Types, Values and Units are standardized against a controlled vocabulary (BODC NERC Vocab)</a:t>
            </a:r>
            <a:endParaRPr/>
          </a:p>
        </p:txBody>
      </p:sp>
      <p:pic>
        <p:nvPicPr>
          <p:cNvPr id="209" name="Google Shape;209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489067" y="6428728"/>
            <a:ext cx="537600" cy="337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26</Slides>
  <Notes>26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Darwin Core Archive</vt:lpstr>
      <vt:lpstr>OBIS data formats</vt:lpstr>
      <vt:lpstr>Occurrence Core</vt:lpstr>
      <vt:lpstr>Occurrence Core + ExtendedMeasurementOrFact Extension</vt:lpstr>
      <vt:lpstr>PowerPoint Presentation</vt:lpstr>
      <vt:lpstr>PowerPoint Presentation</vt:lpstr>
      <vt:lpstr>Event Core + Occurrence Extension</vt:lpstr>
      <vt:lpstr>PowerPoint Presentation</vt:lpstr>
      <vt:lpstr>OBIS-ENV-DATA proposed the ExtendedMeasurementOrFact Extension</vt:lpstr>
      <vt:lpstr>Event Core</vt:lpstr>
      <vt:lpstr>ExtendedMeasurementOrFact Extension (eMoF)</vt:lpstr>
      <vt:lpstr>DwC terms </vt:lpstr>
      <vt:lpstr>Event Core – OBIS-ENV-Data schema</vt:lpstr>
      <vt:lpstr>PowerPoint Presentation</vt:lpstr>
      <vt:lpstr>PowerPoint Presentation</vt:lpstr>
      <vt:lpstr>PowerPoint Presentation</vt:lpstr>
      <vt:lpstr>Measurements or facts Vocabulary</vt:lpstr>
      <vt:lpstr>PowerPoint Presentation</vt:lpstr>
      <vt:lpstr>Data Standardisation</vt:lpstr>
      <vt:lpstr>Metadata standards</vt:lpstr>
      <vt:lpstr>Metadata standards</vt:lpstr>
      <vt:lpstr>Metadata standards</vt:lpstr>
      <vt:lpstr>Metadata standards</vt:lpstr>
      <vt:lpstr>Metadata standards</vt:lpstr>
      <vt:lpstr>Metadata standards</vt:lpstr>
      <vt:lpstr>Metadata standards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Darwin Core Archive</dc:title>
  <cp:revision>12</cp:revision>
  <dcterms:modified xsi:type="dcterms:W3CDTF">2020-01-19T16:58:13Z</dcterms:modified>
</cp:coreProperties>
</file>